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handoutMasterIdLst>
    <p:handoutMasterId r:id="rId21"/>
  </p:handoutMasterIdLst>
  <p:sldIdLst>
    <p:sldId id="256" r:id="rId2"/>
    <p:sldId id="294" r:id="rId3"/>
    <p:sldId id="258" r:id="rId4"/>
    <p:sldId id="269" r:id="rId5"/>
    <p:sldId id="271" r:id="rId6"/>
    <p:sldId id="279" r:id="rId7"/>
    <p:sldId id="280" r:id="rId8"/>
    <p:sldId id="281" r:id="rId9"/>
    <p:sldId id="282" r:id="rId10"/>
    <p:sldId id="268" r:id="rId11"/>
    <p:sldId id="262" r:id="rId12"/>
    <p:sldId id="263" r:id="rId13"/>
    <p:sldId id="295" r:id="rId14"/>
    <p:sldId id="296" r:id="rId15"/>
    <p:sldId id="297" r:id="rId16"/>
    <p:sldId id="293" r:id="rId17"/>
    <p:sldId id="264" r:id="rId18"/>
    <p:sldId id="265" r:id="rId19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DC4F7D-1F6A-4781-8C24-DC51AA6663AB}" v="1" dt="2020-10-06T21:29:21.7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34" autoAdjust="0"/>
    <p:restoredTop sz="94660"/>
  </p:normalViewPr>
  <p:slideViewPr>
    <p:cSldViewPr snapToGrid="0">
      <p:cViewPr varScale="1">
        <p:scale>
          <a:sx n="77" d="100"/>
          <a:sy n="77" d="100"/>
        </p:scale>
        <p:origin x="12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06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崇名" userId="3844c2afb1d6ee56" providerId="LiveId" clId="{72DC4F7D-1F6A-4781-8C24-DC51AA6663AB}"/>
    <pc:docChg chg="addSld modSld">
      <pc:chgData name="崇名" userId="3844c2afb1d6ee56" providerId="LiveId" clId="{72DC4F7D-1F6A-4781-8C24-DC51AA6663AB}" dt="2020-10-06T21:29:31.519" v="1" actId="20577"/>
      <pc:docMkLst>
        <pc:docMk/>
      </pc:docMkLst>
      <pc:sldChg chg="modSp add mod">
        <pc:chgData name="崇名" userId="3844c2afb1d6ee56" providerId="LiveId" clId="{72DC4F7D-1F6A-4781-8C24-DC51AA6663AB}" dt="2020-10-06T21:29:31.519" v="1" actId="20577"/>
        <pc:sldMkLst>
          <pc:docMk/>
          <pc:sldMk cId="2294842516" sldId="286"/>
        </pc:sldMkLst>
        <pc:spChg chg="mod">
          <ac:chgData name="崇名" userId="3844c2afb1d6ee56" providerId="LiveId" clId="{72DC4F7D-1F6A-4781-8C24-DC51AA6663AB}" dt="2020-10-06T21:29:31.519" v="1" actId="20577"/>
          <ac:spMkLst>
            <pc:docMk/>
            <pc:sldMk cId="2294842516" sldId="286"/>
            <ac:spMk id="9" creationId="{AFED1AD7-41A1-4CDA-9EC2-41E608F30B9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7B51A78-4CFA-4E24-B3D1-0669260D69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24CF00-FBC0-43B6-A926-2A520C6143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BED638-7514-4016-BEE0-2DB537DED2F7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006902-B15F-40DE-8BF8-B8A535E4C02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B590E-77C3-4DB4-AAAD-3568FF5842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D05675-BEA1-4448-893A-7D96B7952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8513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5753851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30578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95452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1" name="Google Shape;201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315038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3" name="Google Shape;213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60239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0425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1721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2640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6712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8582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72036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9939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6" name="Google Shape;13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06405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40785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143000" y="1122362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6226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19" name="Shape 19"/>
          <p:cNvSpPr txBox="1">
            <a:spLocks noGrp="1"/>
          </p:cNvSpPr>
          <p:nvPr>
            <p:ph type="body" idx="1" hasCustomPrompt="1"/>
          </p:nvPr>
        </p:nvSpPr>
        <p:spPr>
          <a:xfrm>
            <a:off x="36587" y="851403"/>
            <a:ext cx="9070825" cy="56414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742950" marR="0" lvl="1" indent="-2857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Click to add title</a:t>
            </a:r>
          </a:p>
          <a:p>
            <a:pPr lvl="1"/>
            <a:r>
              <a:rPr lang="en-US" dirty="0"/>
              <a:t>Click to add title</a:t>
            </a:r>
          </a:p>
          <a:p>
            <a:pPr lvl="2"/>
            <a:r>
              <a:rPr lang="en-US" dirty="0"/>
              <a:t> </a:t>
            </a:r>
            <a:r>
              <a:rPr lang="en-US" sz="1600" dirty="0"/>
              <a:t>Click to add title</a:t>
            </a:r>
            <a:endParaRPr lang="en-US" dirty="0"/>
          </a:p>
          <a:p>
            <a:endParaRPr lang="en-US" dirty="0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7050013" y="6492875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400"/>
            </a:lvl1pPr>
          </a:lstStyle>
          <a:p>
            <a:pPr algn="r">
              <a:buSzPct val="25000"/>
            </a:pPr>
            <a:fld id="{00000000-1234-1234-1234-123412341234}" type="slidenum">
              <a:rPr lang="en-US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章節標題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6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6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兩項物件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含標題的內容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1905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381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含標題的圖片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標題及直排文字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5"/>
            <a:ext cx="4351338" cy="7886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直排標題及文字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3"/>
            <a:ext cx="5811838" cy="58007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28651" y="1825625"/>
            <a:ext cx="78866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09.1556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hyperlink" Target="https://www.cs.toronto.edu/~kriz/cifar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c.ncku.edu.tw/download/" TargetMode="External"/><Relationship Id="rId4" Type="http://schemas.openxmlformats.org/officeDocument/2006/relationships/hyperlink" Target="https://opencv.org/release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1084217" y="1712609"/>
            <a:ext cx="6858000" cy="7628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b" anchorCtr="0">
            <a:noAutofit/>
          </a:bodyPr>
          <a:lstStyle/>
          <a:p>
            <a:pPr>
              <a:buSzPct val="25000"/>
            </a:pPr>
            <a:r>
              <a:rPr lang="zh-TW" altLang="en-US" sz="3600" b="1" dirty="0">
                <a:latin typeface="Arial"/>
                <a:ea typeface="Arial"/>
                <a:cs typeface="Arial"/>
                <a:sym typeface="Arial"/>
              </a:rPr>
              <a:t>電腦視覺與深度學習</a:t>
            </a:r>
            <a:br>
              <a:rPr lang="en-US" altLang="zh-TW" sz="36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(Computer Vision and Deep Learning)</a:t>
            </a:r>
            <a:br>
              <a:rPr lang="en-US" sz="3600" b="1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Homework 1</a:t>
            </a:r>
          </a:p>
        </p:txBody>
      </p:sp>
      <p:sp>
        <p:nvSpPr>
          <p:cNvPr id="4" name="副標題 2"/>
          <p:cNvSpPr txBox="1">
            <a:spLocks/>
          </p:cNvSpPr>
          <p:nvPr/>
        </p:nvSpPr>
        <p:spPr>
          <a:xfrm>
            <a:off x="1084217" y="3523676"/>
            <a:ext cx="6858000" cy="208003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1815704" algn="l">
              <a:buSzPct val="25000"/>
            </a:pPr>
            <a:r>
              <a:rPr lang="en-US" altLang="zh-TW" sz="2175" dirty="0">
                <a:latin typeface="Arial"/>
                <a:ea typeface="Arial"/>
                <a:cs typeface="Arial"/>
                <a:sym typeface="Arial"/>
              </a:rPr>
              <a:t>                       TA:</a:t>
            </a:r>
            <a:endParaRPr lang="en-US" altLang="zh-TW" sz="2175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1815704" algn="l">
              <a:buSzPct val="25000"/>
            </a:pPr>
            <a:r>
              <a:rPr lang="en-US" altLang="zh-TW" sz="2175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Lydia: lydia2200284@gmail.com</a:t>
            </a:r>
          </a:p>
          <a:p>
            <a:pPr indent="1815704" algn="l">
              <a:buSzPct val="25000"/>
            </a:pPr>
            <a:r>
              <a:rPr lang="en-US" altLang="zh-TW" sz="2175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indent="1815704" algn="l">
              <a:buSzPct val="25000"/>
            </a:pPr>
            <a:r>
              <a:rPr lang="en-US" altLang="zh-TW" sz="2175" dirty="0">
                <a:latin typeface="Arial"/>
                <a:ea typeface="Arial"/>
                <a:cs typeface="Arial"/>
                <a:sym typeface="Arial"/>
              </a:rPr>
              <a:t>Office Hour: 17:00~19:00, Mon.</a:t>
            </a:r>
          </a:p>
          <a:p>
            <a:pPr indent="1815704" algn="l">
              <a:buSzPct val="25000"/>
            </a:pPr>
            <a:r>
              <a:rPr lang="en-US" altLang="zh-TW" sz="2175" dirty="0">
                <a:latin typeface="Arial"/>
                <a:ea typeface="Arial"/>
                <a:cs typeface="Arial"/>
                <a:sym typeface="Arial"/>
              </a:rPr>
              <a:t>	                    10:00~12:00, Wed.</a:t>
            </a:r>
            <a:endParaRPr lang="en-US" altLang="zh-TW" sz="1800" dirty="0">
              <a:latin typeface="Arial"/>
              <a:ea typeface="Arial"/>
              <a:cs typeface="Arial"/>
              <a:sym typeface="Arial"/>
            </a:endParaRPr>
          </a:p>
          <a:p>
            <a:pPr indent="1815704" algn="l">
              <a:buSzPct val="25000"/>
            </a:pPr>
            <a:r>
              <a:rPr lang="en-US" altLang="zh-TW" sz="1800" dirty="0">
                <a:latin typeface="Arial"/>
                <a:ea typeface="Arial"/>
                <a:cs typeface="Arial"/>
                <a:sym typeface="Arial"/>
              </a:rPr>
              <a:t>At CSIE 9F Robotics Lab.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158">
            <a:extLst>
              <a:ext uri="{FF2B5EF4-FFF2-40B4-BE49-F238E27FC236}">
                <a16:creationId xmlns:a16="http://schemas.microsoft.com/office/drawing/2014/main" id="{165AC61A-3A28-4DF7-BB1A-D51C90655C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4082" y="512517"/>
            <a:ext cx="8765888" cy="239347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Given: 5 images: 1~5.bmp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Q: </a:t>
            </a:r>
          </a:p>
          <a:p>
            <a:pPr lvl="1" indent="-357188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1) Calibrate 5 images to get </a:t>
            </a:r>
            <a:r>
              <a:rPr lang="en-US" altLang="zh-CN" sz="1800" dirty="0">
                <a:latin typeface="Arial"/>
                <a:ea typeface="Arial"/>
                <a:cs typeface="Arial"/>
                <a:sym typeface="Arial"/>
              </a:rPr>
              <a:t>intrinsic, distortion and extrinsic parameters</a:t>
            </a:r>
          </a:p>
          <a:p>
            <a:pPr lvl="1" indent="-357188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2) Draw a </a:t>
            </a:r>
            <a:r>
              <a:rPr lang="en-US" sz="1800" dirty="0">
                <a:solidFill>
                  <a:srgbClr val="FF0000"/>
                </a:solidFill>
                <a:latin typeface="+mn-lt"/>
                <a:ea typeface="Arial"/>
                <a:cs typeface="Arial"/>
                <a:sym typeface="Arial"/>
              </a:rPr>
              <a:t>“</a:t>
            </a:r>
            <a:r>
              <a:rPr lang="en-US" altLang="zh-TW" sz="1800" dirty="0">
                <a:solidFill>
                  <a:srgbClr val="FF0000"/>
                </a:solidFill>
                <a:latin typeface="+mn-lt"/>
                <a:ea typeface="Arial"/>
                <a:cs typeface="Arial"/>
                <a:sym typeface="Arial"/>
              </a:rPr>
              <a:t>tetrahedron</a:t>
            </a:r>
            <a:r>
              <a:rPr lang="en-US" sz="1800" dirty="0">
                <a:solidFill>
                  <a:srgbClr val="FF0000"/>
                </a:solidFill>
                <a:latin typeface="+mn-lt"/>
                <a:ea typeface="Arial"/>
                <a:cs typeface="Arial"/>
                <a:sym typeface="Arial"/>
              </a:rPr>
              <a:t>” </a:t>
            </a: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on the chessboards images(1.bmp to 5.bmp) </a:t>
            </a:r>
          </a:p>
          <a:p>
            <a:pPr lvl="1" indent="-357188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3) C</a:t>
            </a:r>
            <a:r>
              <a:rPr lang="en-US" altLang="zh-TW" sz="1800" dirty="0">
                <a:latin typeface="Arial"/>
                <a:ea typeface="Arial"/>
                <a:cs typeface="Arial"/>
                <a:sym typeface="Arial"/>
              </a:rPr>
              <a:t>lick the button to show the tetrahedron on the picture. Show each            picture 0.5 seconds (total 5 images)</a:t>
            </a:r>
          </a:p>
          <a:p>
            <a:pPr lvl="1" indent="-357188">
              <a:lnSpc>
                <a:spcPct val="100000"/>
              </a:lnSpc>
              <a:spcBef>
                <a:spcPts val="0"/>
              </a:spcBef>
            </a:pPr>
            <a:endParaRPr lang="en-US" sz="1800" dirty="0"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lnSpc>
                <a:spcPct val="100000"/>
              </a:lnSpc>
              <a:spcBef>
                <a:spcPts val="0"/>
              </a:spcBef>
            </a:pPr>
            <a:r>
              <a:rPr lang="en-US" altLang="zh-TW" sz="1800" dirty="0"/>
              <a:t>Hint : Textbook Chapter 11,  p.387~395 Calibration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1800" dirty="0"/>
              <a:t>                                                    p.405~412 Projection                                               </a:t>
            </a:r>
          </a:p>
          <a:p>
            <a:pPr indent="-171450">
              <a:lnSpc>
                <a:spcPct val="100000"/>
              </a:lnSpc>
            </a:pPr>
            <a:endParaRPr lang="en-US" altLang="zh-TW" sz="1800" dirty="0"/>
          </a:p>
          <a:p>
            <a:pPr marL="342900" lvl="1" indent="0">
              <a:lnSpc>
                <a:spcPct val="100000"/>
              </a:lnSpc>
              <a:buSzPct val="25000"/>
              <a:buNone/>
            </a:pPr>
            <a:endParaRPr lang="en-US" sz="1800" dirty="0"/>
          </a:p>
        </p:txBody>
      </p:sp>
      <p:sp>
        <p:nvSpPr>
          <p:cNvPr id="36" name="Shape 159">
            <a:extLst>
              <a:ext uri="{FF2B5EF4-FFF2-40B4-BE49-F238E27FC236}">
                <a16:creationId xmlns:a16="http://schemas.microsoft.com/office/drawing/2014/main" id="{58F8598B-9005-4BAA-8BC0-9BA0A9560D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041" y="39267"/>
            <a:ext cx="9069918" cy="456822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. (20%) </a:t>
            </a:r>
            <a:r>
              <a:rPr lang="en-US" altLang="zh-TW" sz="2800" b="1" dirty="0">
                <a:latin typeface="Arial"/>
                <a:cs typeface="Arial"/>
              </a:rPr>
              <a:t>Augmented Reality 	       </a:t>
            </a:r>
            <a:r>
              <a:rPr lang="en-US" altLang="zh-TW" sz="1800" dirty="0"/>
              <a:t>(</a:t>
            </a:r>
            <a:r>
              <a:rPr lang="zh-CN" altLang="en-US" sz="1800" dirty="0"/>
              <a:t>出題：</a:t>
            </a:r>
            <a:r>
              <a:rPr lang="en-US" altLang="zh-TW" sz="1800" dirty="0"/>
              <a:t>Oran)</a:t>
            </a:r>
            <a:endParaRPr lang="en-US" sz="2800" b="1" dirty="0">
              <a:latin typeface="Arial"/>
              <a:cs typeface="Arial"/>
              <a:sym typeface="Arial"/>
            </a:endParaRPr>
          </a:p>
        </p:txBody>
      </p: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0951BC28-BE9F-4FE4-8A46-7D7C4B63E0FB}"/>
              </a:ext>
            </a:extLst>
          </p:cNvPr>
          <p:cNvGrpSpPr/>
          <p:nvPr/>
        </p:nvGrpSpPr>
        <p:grpSpPr>
          <a:xfrm>
            <a:off x="6033938" y="3391066"/>
            <a:ext cx="3490552" cy="2597395"/>
            <a:chOff x="6210877" y="3341675"/>
            <a:chExt cx="3490552" cy="2597395"/>
          </a:xfrm>
        </p:grpSpPr>
        <p:sp>
          <p:nvSpPr>
            <p:cNvPr id="37" name="Shape 161">
              <a:extLst>
                <a:ext uri="{FF2B5EF4-FFF2-40B4-BE49-F238E27FC236}">
                  <a16:creationId xmlns:a16="http://schemas.microsoft.com/office/drawing/2014/main" id="{6842A48F-4FEE-4D98-857D-D3646D92C292}"/>
                </a:ext>
              </a:extLst>
            </p:cNvPr>
            <p:cNvSpPr txBox="1"/>
            <p:nvPr/>
          </p:nvSpPr>
          <p:spPr>
            <a:xfrm>
              <a:off x="6210877" y="3341675"/>
              <a:ext cx="3490552" cy="846225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171450" marR="0" lvl="0" indent="-123825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Tx/>
                <a:buChar char="•"/>
                <a:tabLst/>
                <a:defRPr/>
              </a:pPr>
              <a:r>
                <a:rPr kumimoji="0" lang="en-US" sz="13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3D Object coordinates:</a:t>
              </a:r>
            </a:p>
            <a:p>
              <a:pPr marL="0" marR="0" lvl="0" indent="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Vertex   (3, 3, -3)</a:t>
              </a:r>
            </a:p>
            <a:p>
              <a:pPr marL="0" marR="0" lvl="0" indent="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Corners(1, 1, 0)(3, 5, 0)(5, 1, 0)</a:t>
              </a:r>
            </a:p>
          </p:txBody>
        </p:sp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B88695A9-3B23-4D73-A444-87987E5FC9CB}"/>
                </a:ext>
              </a:extLst>
            </p:cNvPr>
            <p:cNvSpPr/>
            <p:nvPr/>
          </p:nvSpPr>
          <p:spPr>
            <a:xfrm>
              <a:off x="6982237" y="5096671"/>
              <a:ext cx="1206451" cy="417600"/>
            </a:xfrm>
            <a:prstGeom prst="triangle">
              <a:avLst>
                <a:gd name="adj" fmla="val 68925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D06835D0-0899-46A5-B712-9C79C033C5E8}"/>
                </a:ext>
              </a:extLst>
            </p:cNvPr>
            <p:cNvCxnSpPr>
              <a:cxnSpLocks/>
              <a:endCxn id="9" idx="2"/>
            </p:cNvCxnSpPr>
            <p:nvPr/>
          </p:nvCxnSpPr>
          <p:spPr>
            <a:xfrm flipH="1">
              <a:off x="6982237" y="4515659"/>
              <a:ext cx="715170" cy="9986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F313FA0A-522D-4EC3-A981-BF94E3BBC903}"/>
                </a:ext>
              </a:extLst>
            </p:cNvPr>
            <p:cNvCxnSpPr>
              <a:cxnSpLocks/>
              <a:endCxn id="9" idx="4"/>
            </p:cNvCxnSpPr>
            <p:nvPr/>
          </p:nvCxnSpPr>
          <p:spPr>
            <a:xfrm>
              <a:off x="7697406" y="4515659"/>
              <a:ext cx="491282" cy="9986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6B48BCE9-EAA9-48F0-AD45-3CE2498B6250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>
              <a:off x="7697406" y="4515659"/>
              <a:ext cx="116377" cy="5810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42" name="Shape 177">
              <a:extLst>
                <a:ext uri="{FF2B5EF4-FFF2-40B4-BE49-F238E27FC236}">
                  <a16:creationId xmlns:a16="http://schemas.microsoft.com/office/drawing/2014/main" id="{3F94BA3C-35C6-4C79-825D-DF33A53ECF6B}"/>
                </a:ext>
              </a:extLst>
            </p:cNvPr>
            <p:cNvSpPr txBox="1"/>
            <p:nvPr/>
          </p:nvSpPr>
          <p:spPr>
            <a:xfrm>
              <a:off x="7839567" y="5521470"/>
              <a:ext cx="1206450" cy="41760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(1, 1, 0)</a:t>
              </a:r>
            </a:p>
          </p:txBody>
        </p:sp>
        <p:sp>
          <p:nvSpPr>
            <p:cNvPr id="61" name="Shape 179">
              <a:extLst>
                <a:ext uri="{FF2B5EF4-FFF2-40B4-BE49-F238E27FC236}">
                  <a16:creationId xmlns:a16="http://schemas.microsoft.com/office/drawing/2014/main" id="{61D0CBE5-A953-4E51-9A36-AC2F6879D9EE}"/>
                </a:ext>
              </a:extLst>
            </p:cNvPr>
            <p:cNvSpPr txBox="1"/>
            <p:nvPr/>
          </p:nvSpPr>
          <p:spPr>
            <a:xfrm>
              <a:off x="6328834" y="5521470"/>
              <a:ext cx="979200" cy="273825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(5, 1, 0)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Shape 180">
              <a:extLst>
                <a:ext uri="{FF2B5EF4-FFF2-40B4-BE49-F238E27FC236}">
                  <a16:creationId xmlns:a16="http://schemas.microsoft.com/office/drawing/2014/main" id="{57DE5B5D-A2B7-448C-A722-34854B3E8906}"/>
                </a:ext>
              </a:extLst>
            </p:cNvPr>
            <p:cNvSpPr txBox="1"/>
            <p:nvPr/>
          </p:nvSpPr>
          <p:spPr>
            <a:xfrm>
              <a:off x="7009092" y="4927642"/>
              <a:ext cx="1433700" cy="33165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(3, 5, 0)</a:t>
              </a:r>
            </a:p>
          </p:txBody>
        </p:sp>
        <p:sp>
          <p:nvSpPr>
            <p:cNvPr id="32" name="Shape 176">
              <a:extLst>
                <a:ext uri="{FF2B5EF4-FFF2-40B4-BE49-F238E27FC236}">
                  <a16:creationId xmlns:a16="http://schemas.microsoft.com/office/drawing/2014/main" id="{D1C90CC7-DDEB-462F-9253-228767063E92}"/>
                </a:ext>
              </a:extLst>
            </p:cNvPr>
            <p:cNvSpPr txBox="1"/>
            <p:nvPr/>
          </p:nvSpPr>
          <p:spPr>
            <a:xfrm>
              <a:off x="7140147" y="4207992"/>
              <a:ext cx="1157175" cy="331650"/>
            </a:xfrm>
            <a:prstGeom prst="rect">
              <a:avLst/>
            </a:prstGeom>
            <a:noFill/>
            <a:ln>
              <a:noFill/>
            </a:ln>
          </p:spPr>
          <p:txBody>
            <a:bodyPr lIns="68569" tIns="68569" rIns="68569" bIns="68569" anchor="t" anchorCtr="0">
              <a:noAutofit/>
            </a:bodyPr>
            <a:lstStyle/>
            <a:p>
              <a:pPr marL="0" marR="0" lvl="0" indent="290513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91666"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(3, 3, -3)</a:t>
              </a: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4AA5A3B8-50F8-4581-B84C-5C64A22E054B}"/>
              </a:ext>
            </a:extLst>
          </p:cNvPr>
          <p:cNvGrpSpPr/>
          <p:nvPr/>
        </p:nvGrpSpPr>
        <p:grpSpPr>
          <a:xfrm>
            <a:off x="415008" y="3051766"/>
            <a:ext cx="5440935" cy="2862552"/>
            <a:chOff x="357546" y="3168167"/>
            <a:chExt cx="5440935" cy="2862552"/>
          </a:xfrm>
        </p:grpSpPr>
        <p:grpSp>
          <p:nvGrpSpPr>
            <p:cNvPr id="105" name="组合 104">
              <a:extLst>
                <a:ext uri="{FF2B5EF4-FFF2-40B4-BE49-F238E27FC236}">
                  <a16:creationId xmlns:a16="http://schemas.microsoft.com/office/drawing/2014/main" id="{F2059434-D6BD-4A99-8A2A-DA18487CEE49}"/>
                </a:ext>
              </a:extLst>
            </p:cNvPr>
            <p:cNvGrpSpPr/>
            <p:nvPr/>
          </p:nvGrpSpPr>
          <p:grpSpPr>
            <a:xfrm>
              <a:off x="3349927" y="3582165"/>
              <a:ext cx="2448554" cy="2448554"/>
              <a:chOff x="3803281" y="3392097"/>
              <a:chExt cx="2448554" cy="2448554"/>
            </a:xfrm>
          </p:grpSpPr>
          <p:pic>
            <p:nvPicPr>
              <p:cNvPr id="34" name="圖片 2">
                <a:extLst>
                  <a:ext uri="{FF2B5EF4-FFF2-40B4-BE49-F238E27FC236}">
                    <a16:creationId xmlns:a16="http://schemas.microsoft.com/office/drawing/2014/main" id="{1CCCF6BF-47AB-442D-8473-8E5FAF6B21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3281" y="3392097"/>
                <a:ext cx="2448554" cy="2448554"/>
              </a:xfrm>
              <a:prstGeom prst="rect">
                <a:avLst/>
              </a:prstGeom>
            </p:spPr>
          </p:pic>
          <p:grpSp>
            <p:nvGrpSpPr>
              <p:cNvPr id="77" name="群組 3">
                <a:extLst>
                  <a:ext uri="{FF2B5EF4-FFF2-40B4-BE49-F238E27FC236}">
                    <a16:creationId xmlns:a16="http://schemas.microsoft.com/office/drawing/2014/main" id="{509A9767-1C9F-4079-BDD8-6787654F7982}"/>
                  </a:ext>
                </a:extLst>
              </p:cNvPr>
              <p:cNvGrpSpPr/>
              <p:nvPr/>
            </p:nvGrpSpPr>
            <p:grpSpPr>
              <a:xfrm>
                <a:off x="5139862" y="3496536"/>
                <a:ext cx="1007201" cy="1539228"/>
                <a:chOff x="6829696" y="3327240"/>
                <a:chExt cx="1007201" cy="1036270"/>
              </a:xfrm>
            </p:grpSpPr>
            <p:sp>
              <p:nvSpPr>
                <p:cNvPr id="78" name="橢圓 61">
                  <a:extLst>
                    <a:ext uri="{FF2B5EF4-FFF2-40B4-BE49-F238E27FC236}">
                      <a16:creationId xmlns:a16="http://schemas.microsoft.com/office/drawing/2014/main" id="{65E1CAC3-7F26-4760-9629-D1745AEE55A2}"/>
                    </a:ext>
                  </a:extLst>
                </p:cNvPr>
                <p:cNvSpPr/>
                <p:nvPr/>
              </p:nvSpPr>
              <p:spPr>
                <a:xfrm>
                  <a:off x="6829696" y="4295647"/>
                  <a:ext cx="99650" cy="67863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TW" altLang="en-US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新細明體" panose="02020500000000000000" pitchFamily="18" charset="-120"/>
                    <a:cs typeface="+mn-cs"/>
                    <a:sym typeface="Arial"/>
                  </a:endParaRPr>
                </a:p>
              </p:txBody>
            </p:sp>
            <p:cxnSp>
              <p:nvCxnSpPr>
                <p:cNvPr id="79" name="直線單箭頭接點 62">
                  <a:extLst>
                    <a:ext uri="{FF2B5EF4-FFF2-40B4-BE49-F238E27FC236}">
                      <a16:creationId xmlns:a16="http://schemas.microsoft.com/office/drawing/2014/main" id="{AE0E7594-2B4F-4990-A723-97DE8B37E501}"/>
                    </a:ext>
                  </a:extLst>
                </p:cNvPr>
                <p:cNvCxnSpPr>
                  <a:cxnSpLocks/>
                  <a:stCxn id="78" idx="0"/>
                  <a:endCxn id="80" idx="2"/>
                </p:cNvCxnSpPr>
                <p:nvPr/>
              </p:nvCxnSpPr>
              <p:spPr>
                <a:xfrm flipV="1">
                  <a:off x="6879521" y="3555168"/>
                  <a:ext cx="567686" cy="740479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0" name="文字方塊 63">
                  <a:extLst>
                    <a:ext uri="{FF2B5EF4-FFF2-40B4-BE49-F238E27FC236}">
                      <a16:creationId xmlns:a16="http://schemas.microsoft.com/office/drawing/2014/main" id="{C415114D-2FB9-4D3F-8025-AE041E2E6F59}"/>
                    </a:ext>
                  </a:extLst>
                </p:cNvPr>
                <p:cNvSpPr txBox="1"/>
                <p:nvPr/>
              </p:nvSpPr>
              <p:spPr>
                <a:xfrm>
                  <a:off x="7057516" y="3327240"/>
                  <a:ext cx="779381" cy="22792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TW" sz="16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highlight>
                        <a:srgbClr val="FFFF00"/>
                      </a:highlight>
                      <a:uLnTx/>
                      <a:uFillTx/>
                      <a:latin typeface="Arial"/>
                      <a:cs typeface="Arial"/>
                      <a:sym typeface="Arial"/>
                    </a:rPr>
                    <a:t>(</a:t>
                  </a:r>
                  <a:r>
                    <a:rPr lang="en-US" altLang="zh-TW" sz="16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</a:rPr>
                    <a:t>3</a:t>
                  </a:r>
                  <a:r>
                    <a:rPr kumimoji="0" lang="en-US" altLang="zh-TW" sz="16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0000"/>
                      </a:solidFill>
                      <a:effectLst/>
                      <a:highlight>
                        <a:srgbClr val="FFFF00"/>
                      </a:highlight>
                      <a:uLnTx/>
                      <a:uFillTx/>
                      <a:latin typeface="Arial"/>
                      <a:cs typeface="Arial"/>
                      <a:sym typeface="Arial"/>
                    </a:rPr>
                    <a:t>,3,0)</a:t>
                  </a:r>
                  <a:endParaRPr kumimoji="0" lang="zh-TW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highlight>
                      <a:srgbClr val="FFFF00"/>
                    </a:highlight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</p:grpSp>
        <p:pic>
          <p:nvPicPr>
            <p:cNvPr id="112" name="图片 111" descr="图片包含 室内, 物体, 装饰, 镜子&#10;&#10;描述已自动生成">
              <a:extLst>
                <a:ext uri="{FF2B5EF4-FFF2-40B4-BE49-F238E27FC236}">
                  <a16:creationId xmlns:a16="http://schemas.microsoft.com/office/drawing/2014/main" id="{7EA0D789-EFBC-46BF-B90B-E0C6A397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330" y="3582165"/>
              <a:ext cx="2448000" cy="2448000"/>
            </a:xfrm>
            <a:prstGeom prst="rect">
              <a:avLst/>
            </a:prstGeom>
          </p:spPr>
        </p:pic>
        <p:sp>
          <p:nvSpPr>
            <p:cNvPr id="118" name="文本框 117">
              <a:extLst>
                <a:ext uri="{FF2B5EF4-FFF2-40B4-BE49-F238E27FC236}">
                  <a16:creationId xmlns:a16="http://schemas.microsoft.com/office/drawing/2014/main" id="{DF98563C-F6A3-4153-97DB-E1BA54B1EF49}"/>
                </a:ext>
              </a:extLst>
            </p:cNvPr>
            <p:cNvSpPr txBox="1"/>
            <p:nvPr/>
          </p:nvSpPr>
          <p:spPr>
            <a:xfrm>
              <a:off x="357546" y="3168167"/>
              <a:ext cx="8128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Demo:</a:t>
              </a:r>
              <a:endParaRPr lang="zh-CN" altLang="en-US" dirty="0"/>
            </a:p>
          </p:txBody>
        </p:sp>
      </p:grpSp>
      <p:sp>
        <p:nvSpPr>
          <p:cNvPr id="120" name="Rectangle 1">
            <a:extLst>
              <a:ext uri="{FF2B5EF4-FFF2-40B4-BE49-F238E27FC236}">
                <a16:creationId xmlns:a16="http://schemas.microsoft.com/office/drawing/2014/main" id="{B0D83AFC-28C7-4A9E-9290-A83BA0111B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4577" y="2351831"/>
            <a:ext cx="2428067" cy="69993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400" dirty="0">
                <a:solidFill>
                  <a:srgbClr val="000000"/>
                </a:solidFill>
                <a:latin typeface="Monaco" panose="020B0509030404040204" pitchFamily="49" charset="0"/>
              </a:rPr>
              <a:t>c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 panose="020B0509030404040204" pitchFamily="49" charset="0"/>
              </a:rPr>
              <a:t>v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 panose="020B0509030404040204" pitchFamily="49" charset="0"/>
              </a:rPr>
              <a:t>::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 panose="020B0509030404040204" pitchFamily="49" charset="0"/>
              </a:rPr>
              <a:t>calibrateCamera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 panose="020B0509030404040204" pitchFamily="49" charset="0"/>
              </a:rPr>
              <a:t>()</a:t>
            </a:r>
            <a:endParaRPr lang="en-US" altLang="zh-CN" sz="1400" dirty="0">
              <a:solidFill>
                <a:srgbClr val="000000"/>
              </a:solidFill>
              <a:latin typeface="Monaco" panose="020B050903040404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 panose="020B0509030404040204" pitchFamily="49" charset="0"/>
              </a:rPr>
              <a:t>cv::projectPoints()</a:t>
            </a:r>
          </a:p>
        </p:txBody>
      </p:sp>
    </p:spTree>
    <p:extLst>
      <p:ext uri="{BB962C8B-B14F-4D97-AF65-F5344CB8AC3E}">
        <p14:creationId xmlns:p14="http://schemas.microsoft.com/office/powerpoint/2010/main" val="525920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"/>
          <p:cNvSpPr txBox="1">
            <a:spLocks noGrp="1"/>
          </p:cNvSpPr>
          <p:nvPr>
            <p:ph type="title"/>
          </p:nvPr>
        </p:nvSpPr>
        <p:spPr>
          <a:xfrm>
            <a:off x="0" y="11687"/>
            <a:ext cx="9133438" cy="637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. (</a:t>
            </a:r>
            <a:r>
              <a:rPr lang="en-US" altLang="zh-TW" sz="2800" b="1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%) Stereo Disparity Map		 </a:t>
            </a:r>
            <a:r>
              <a:rPr lang="en-US" sz="1800" dirty="0"/>
              <a:t>(</a:t>
            </a:r>
            <a:r>
              <a:rPr lang="en-US" sz="1800" dirty="0" err="1"/>
              <a:t>出題：Mark</a:t>
            </a:r>
            <a:r>
              <a:rPr lang="en-US" sz="1800" dirty="0"/>
              <a:t>)</a:t>
            </a:r>
            <a:endParaRPr sz="2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9"/>
          <p:cNvSpPr txBox="1">
            <a:spLocks noGrp="1"/>
          </p:cNvSpPr>
          <p:nvPr>
            <p:ph type="body" idx="1"/>
          </p:nvPr>
        </p:nvSpPr>
        <p:spPr>
          <a:xfrm>
            <a:off x="0" y="649315"/>
            <a:ext cx="8780336" cy="2448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357188" lvl="0" indent="-35718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Given: a pair of images, imL.png and imR.png (have been rectified)</a:t>
            </a:r>
            <a:endParaRPr dirty="0"/>
          </a:p>
          <a:p>
            <a:pPr marL="357188" lvl="0" indent="-35718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Q: </a:t>
            </a: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Find </a:t>
            </a:r>
            <a:r>
              <a:rPr lang="en-US" sz="18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 disparity map/image </a:t>
            </a: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based on Left and Right stereo images.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9"/>
          <p:cNvSpPr txBox="1">
            <a:spLocks noGrp="1"/>
          </p:cNvSpPr>
          <p:nvPr>
            <p:ph type="sldNum" idx="12"/>
          </p:nvPr>
        </p:nvSpPr>
        <p:spPr>
          <a:xfrm>
            <a:off x="7076039" y="660166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9"/>
          <p:cNvSpPr txBox="1"/>
          <p:nvPr/>
        </p:nvSpPr>
        <p:spPr>
          <a:xfrm>
            <a:off x="1191753" y="5298212"/>
            <a:ext cx="2616975" cy="276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Left Image (Reference Image)</a:t>
            </a:r>
            <a:endParaRPr/>
          </a:p>
        </p:txBody>
      </p:sp>
      <p:sp>
        <p:nvSpPr>
          <p:cNvPr id="142" name="Google Shape;142;p9"/>
          <p:cNvSpPr txBox="1"/>
          <p:nvPr/>
        </p:nvSpPr>
        <p:spPr>
          <a:xfrm>
            <a:off x="2022978" y="5036755"/>
            <a:ext cx="665567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imL.png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9"/>
          <p:cNvSpPr txBox="1"/>
          <p:nvPr/>
        </p:nvSpPr>
        <p:spPr>
          <a:xfrm>
            <a:off x="5500120" y="5302157"/>
            <a:ext cx="21602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Right Image</a:t>
            </a:r>
            <a:endParaRPr/>
          </a:p>
        </p:txBody>
      </p:sp>
      <p:sp>
        <p:nvSpPr>
          <p:cNvPr id="144" name="Google Shape;144;p9"/>
          <p:cNvSpPr txBox="1"/>
          <p:nvPr/>
        </p:nvSpPr>
        <p:spPr>
          <a:xfrm>
            <a:off x="6264858" y="5023942"/>
            <a:ext cx="688009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imR.png</a:t>
            </a: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圖片 2" descr="一張含有 室內, 桌, 架子, 坐 的圖片&#10;&#10;自動產生的描述">
            <a:extLst>
              <a:ext uri="{FF2B5EF4-FFF2-40B4-BE49-F238E27FC236}">
                <a16:creationId xmlns:a16="http://schemas.microsoft.com/office/drawing/2014/main" id="{04389E84-AA66-4DD0-B257-AE5A8AE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302" y="2868879"/>
            <a:ext cx="2857500" cy="2143125"/>
          </a:xfrm>
          <a:prstGeom prst="rect">
            <a:avLst/>
          </a:prstGeom>
        </p:spPr>
      </p:pic>
      <p:pic>
        <p:nvPicPr>
          <p:cNvPr id="5" name="圖片 4" descr="一張含有 室內, 桌, 坐, 男人 的圖片&#10;&#10;自動產生的描述">
            <a:extLst>
              <a:ext uri="{FF2B5EF4-FFF2-40B4-BE49-F238E27FC236}">
                <a16:creationId xmlns:a16="http://schemas.microsoft.com/office/drawing/2014/main" id="{9A2D11A9-2D26-4BF1-B075-BB53F87F9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9054" y="2868879"/>
            <a:ext cx="2857500" cy="21431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 txBox="1">
            <a:spLocks noGrp="1"/>
          </p:cNvSpPr>
          <p:nvPr>
            <p:ph type="body" idx="1"/>
          </p:nvPr>
        </p:nvSpPr>
        <p:spPr>
          <a:xfrm>
            <a:off x="0" y="589841"/>
            <a:ext cx="8630930" cy="4573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Font typeface="Noto Sans Symbols"/>
              <a:buChar char="❑"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Guides:</a:t>
            </a:r>
            <a:endParaRPr dirty="0"/>
          </a:p>
          <a:p>
            <a:pPr marL="198834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None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(1) Window Size: Must be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odd</a:t>
            </a: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within the range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[5, 255]</a:t>
            </a:r>
            <a:endParaRPr dirty="0">
              <a:solidFill>
                <a:srgbClr val="FF0000"/>
              </a:solidFill>
            </a:endParaRPr>
          </a:p>
          <a:p>
            <a:pPr marL="198834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None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(2) Search range and direction:</a:t>
            </a:r>
            <a:endParaRPr dirty="0"/>
          </a:p>
          <a:p>
            <a:pPr marL="895350" lvl="2" indent="-1825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Font typeface="Noto Sans Symbols"/>
              <a:buChar char="▪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Disparity range:</a:t>
            </a:r>
            <a:endParaRPr lang="en-US" dirty="0"/>
          </a:p>
          <a:p>
            <a:pPr marL="1079500" lvl="4" indent="-18415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031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Must be </a:t>
            </a:r>
            <a:r>
              <a:rPr lang="en-US" altLang="zh-TW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positive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 altLang="zh-TW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divisible by 16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.</a:t>
            </a:r>
            <a:endParaRPr lang="en-US" sz="2000" dirty="0">
              <a:latin typeface="Arial"/>
              <a:ea typeface="Arial"/>
              <a:cs typeface="Arial"/>
              <a:sym typeface="Arial"/>
            </a:endParaRPr>
          </a:p>
          <a:p>
            <a:pPr marL="1079500" lvl="4" indent="-18415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031"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Map </a:t>
            </a:r>
            <a:r>
              <a:rPr lang="en-US" altLang="zh-TW" sz="2000" dirty="0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disparity range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to </a:t>
            </a:r>
            <a:r>
              <a:rPr lang="en-US" altLang="zh-TW" sz="2000" dirty="0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gray value range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0~255 for the purpose of visualization.</a:t>
            </a:r>
          </a:p>
          <a:p>
            <a:pPr marL="1079500" lvl="4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Font typeface="Arial"/>
              <a:buChar char="•"/>
            </a:pPr>
            <a:endParaRPr dirty="0"/>
          </a:p>
          <a:p>
            <a:pPr marL="895350" lvl="2" indent="-18256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Font typeface="Noto Sans Symbols"/>
              <a:buChar char="▪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If the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left image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is the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reference image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(the one used to cal. depth info for each pixel of that </a:t>
            </a:r>
            <a:r>
              <a:rPr lang="en-US" sz="2000" dirty="0" err="1">
                <a:latin typeface="Arial"/>
                <a:ea typeface="Arial"/>
                <a:cs typeface="Arial"/>
                <a:sym typeface="Arial"/>
              </a:rPr>
              <a:t>img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), then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 search direction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at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right image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will go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from the right to left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direction.</a:t>
            </a:r>
            <a:br>
              <a:rPr lang="en-US" sz="2000" dirty="0">
                <a:latin typeface="Arial"/>
                <a:ea typeface="Arial"/>
                <a:cs typeface="Arial"/>
                <a:sym typeface="Arial"/>
              </a:rPr>
            </a:b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Char char="❑"/>
            </a:pPr>
            <a:r>
              <a:rPr lang="en-US" sz="2000" dirty="0"/>
              <a:t>Hint: </a:t>
            </a:r>
            <a:r>
              <a:rPr lang="en-US" sz="2000" b="0" i="0" u="none" strike="noStrike" cap="none" dirty="0" err="1">
                <a:solidFill>
                  <a:schemeClr val="dk1"/>
                </a:solidFill>
              </a:rPr>
              <a:t>OpenCV</a:t>
            </a:r>
            <a:r>
              <a:rPr lang="en-US" sz="2000" b="0" i="0" u="none" strike="noStrike" cap="none" dirty="0">
                <a:solidFill>
                  <a:schemeClr val="dk1"/>
                </a:solidFill>
              </a:rPr>
              <a:t> Textbook Chapter 12 (P.451)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31"/>
              <a:buNone/>
            </a:pPr>
            <a:r>
              <a:rPr lang="en-US" dirty="0"/>
              <a:t>	</a:t>
            </a:r>
            <a:r>
              <a:rPr lang="en-US" dirty="0" err="1"/>
              <a:t>StereoBM</a:t>
            </a:r>
            <a:r>
              <a:rPr lang="en-US" dirty="0"/>
              <a:t>::create(64, 9);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30"/>
          <p:cNvSpPr txBox="1">
            <a:spLocks noGrp="1"/>
          </p:cNvSpPr>
          <p:nvPr>
            <p:ph type="sldNum" idx="12"/>
          </p:nvPr>
        </p:nvSpPr>
        <p:spPr>
          <a:xfrm>
            <a:off x="7086601" y="655791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30"/>
          <p:cNvSpPr txBox="1"/>
          <p:nvPr/>
        </p:nvSpPr>
        <p:spPr>
          <a:xfrm>
            <a:off x="7303795" y="6250141"/>
            <a:ext cx="69281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0"/>
          <p:cNvSpPr txBox="1"/>
          <p:nvPr/>
        </p:nvSpPr>
        <p:spPr>
          <a:xfrm>
            <a:off x="0" y="38211"/>
            <a:ext cx="8371842" cy="634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1949054" marR="0" lvl="0" indent="-194905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</a:rPr>
              <a:t>3.1</a:t>
            </a:r>
            <a:r>
              <a:rPr lang="en-US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altLang="zh-TW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%) Disparity Map</a:t>
            </a:r>
            <a:endParaRPr sz="2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圖片 2" descr="一張含有 黑暗, 光, 小, 相片 的圖片&#10;&#10;自動產生的描述">
            <a:extLst>
              <a:ext uri="{FF2B5EF4-FFF2-40B4-BE49-F238E27FC236}">
                <a16:creationId xmlns:a16="http://schemas.microsoft.com/office/drawing/2014/main" id="{4F971B05-FA86-465D-8640-0FDF0BF66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694" y="4108419"/>
            <a:ext cx="2857500" cy="21431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"/>
          <p:cNvSpPr txBox="1"/>
          <p:nvPr/>
        </p:nvSpPr>
        <p:spPr>
          <a:xfrm>
            <a:off x="269749" y="691878"/>
            <a:ext cx="7562086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434975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❑"/>
            </a:pPr>
            <a:r>
              <a:rPr lang="en-US"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interface for the third question: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2"/>
          <p:cNvSpPr txBox="1">
            <a:spLocks noGrp="1"/>
          </p:cNvSpPr>
          <p:nvPr>
            <p:ph type="sldNum" idx="12"/>
          </p:nvPr>
        </p:nvSpPr>
        <p:spPr>
          <a:xfrm>
            <a:off x="6997447" y="6520876"/>
            <a:ext cx="2146553" cy="319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"/>
              <a:buNone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2"/>
          <p:cNvSpPr txBox="1">
            <a:spLocks noGrp="1"/>
          </p:cNvSpPr>
          <p:nvPr>
            <p:ph type="title"/>
          </p:nvPr>
        </p:nvSpPr>
        <p:spPr>
          <a:xfrm>
            <a:off x="0" y="11687"/>
            <a:ext cx="9133438" cy="637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. (20%) SIFT                                </a:t>
            </a:r>
            <a:r>
              <a:rPr lang="en-US" sz="1800" dirty="0"/>
              <a:t>(</a:t>
            </a:r>
            <a:r>
              <a:rPr lang="en-US" sz="1800" dirty="0" err="1"/>
              <a:t>出題</a:t>
            </a:r>
            <a:r>
              <a:rPr lang="en-US" sz="1800" dirty="0"/>
              <a:t>：)</a:t>
            </a:r>
            <a:endParaRPr sz="2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12"/>
          <p:cNvPicPr preferRelativeResize="0"/>
          <p:nvPr/>
        </p:nvPicPr>
        <p:blipFill rotWithShape="1">
          <a:blip r:embed="rId3">
            <a:alphaModFix/>
          </a:blip>
          <a:srcRect r="1333" b="49718"/>
          <a:stretch/>
        </p:blipFill>
        <p:spPr>
          <a:xfrm>
            <a:off x="2249354" y="2143732"/>
            <a:ext cx="4118496" cy="223879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字方塊 1"/>
          <p:cNvSpPr txBox="1"/>
          <p:nvPr/>
        </p:nvSpPr>
        <p:spPr>
          <a:xfrm>
            <a:off x="2488677" y="2224726"/>
            <a:ext cx="678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4.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3517770" y="3078464"/>
            <a:ext cx="678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4.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3037003" y="3861246"/>
            <a:ext cx="678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4.</a:t>
            </a:r>
          </a:p>
        </p:txBody>
      </p:sp>
    </p:spTree>
    <p:extLst>
      <p:ext uri="{BB962C8B-B14F-4D97-AF65-F5344CB8AC3E}">
        <p14:creationId xmlns:p14="http://schemas.microsoft.com/office/powerpoint/2010/main" val="1924877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>
            <a:spLocks noGrp="1"/>
          </p:cNvSpPr>
          <p:nvPr>
            <p:ph type="body" idx="1"/>
          </p:nvPr>
        </p:nvSpPr>
        <p:spPr>
          <a:xfrm>
            <a:off x="62613" y="400542"/>
            <a:ext cx="9070825" cy="498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dirty="0"/>
              <a:t>Q: 4.1) (10%) Click button “4.1 </a:t>
            </a:r>
            <a:r>
              <a:rPr lang="en-US" dirty="0" err="1"/>
              <a:t>Keypoints</a:t>
            </a:r>
            <a:r>
              <a:rPr lang="en-US" dirty="0"/>
              <a:t>” to </a:t>
            </a:r>
            <a:r>
              <a:rPr lang="en-US" dirty="0">
                <a:solidFill>
                  <a:srgbClr val="FF0000"/>
                </a:solidFill>
              </a:rPr>
              <a:t>show:</a:t>
            </a:r>
            <a:endParaRPr dirty="0"/>
          </a:p>
          <a:p>
            <a:pPr marL="1524000" lvl="1" indent="-177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>
                <a:solidFill>
                  <a:srgbClr val="FF0000"/>
                </a:solidFill>
              </a:rPr>
              <a:t>6 feature points on each </a:t>
            </a:r>
            <a:r>
              <a:rPr lang="en-US" dirty="0">
                <a:solidFill>
                  <a:schemeClr val="dk1"/>
                </a:solidFill>
              </a:rPr>
              <a:t>Aerial1</a:t>
            </a:r>
            <a:r>
              <a:rPr lang="en-US" dirty="0"/>
              <a:t>.jpg and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dk1"/>
                </a:solidFill>
              </a:rPr>
              <a:t>Aerial2</a:t>
            </a:r>
            <a:r>
              <a:rPr lang="en-US" dirty="0"/>
              <a:t>.jpg</a:t>
            </a:r>
            <a:endParaRPr dirty="0"/>
          </a:p>
          <a:p>
            <a:pPr marL="1524000" lvl="1" indent="-177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>
                <a:solidFill>
                  <a:schemeClr val="dk1"/>
                </a:solidFill>
              </a:rPr>
              <a:t>then </a:t>
            </a:r>
            <a:r>
              <a:rPr lang="en-US" dirty="0">
                <a:solidFill>
                  <a:srgbClr val="FF0000"/>
                </a:solidFill>
              </a:rPr>
              <a:t>save results </a:t>
            </a:r>
            <a:r>
              <a:rPr lang="en-US" dirty="0">
                <a:solidFill>
                  <a:schemeClr val="dk1"/>
                </a:solidFill>
              </a:rPr>
              <a:t>as FeatureAerial1.jpg and FeatureAerial2.jpg</a:t>
            </a:r>
            <a:r>
              <a:rPr lang="en-US" dirty="0"/>
              <a:t> as figure 1: </a:t>
            </a:r>
            <a:endParaRPr dirty="0"/>
          </a:p>
        </p:txBody>
      </p:sp>
      <p:sp>
        <p:nvSpPr>
          <p:cNvPr id="204" name="Google Shape;204;p33"/>
          <p:cNvSpPr txBox="1"/>
          <p:nvPr/>
        </p:nvSpPr>
        <p:spPr>
          <a:xfrm>
            <a:off x="722201" y="6211250"/>
            <a:ext cx="16667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FeatureAerial1.jpg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3"/>
          <p:cNvSpPr txBox="1"/>
          <p:nvPr/>
        </p:nvSpPr>
        <p:spPr>
          <a:xfrm>
            <a:off x="6844390" y="6180891"/>
            <a:ext cx="169629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FeatureAerial2.jpg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3"/>
          <p:cNvSpPr/>
          <p:nvPr/>
        </p:nvSpPr>
        <p:spPr>
          <a:xfrm>
            <a:off x="183005" y="6488668"/>
            <a:ext cx="612218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❑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Hint : (ref. : opencv2refman_2.4.7.pdf) ref. p663 ~ p670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3"/>
          <p:cNvSpPr txBox="1"/>
          <p:nvPr/>
        </p:nvSpPr>
        <p:spPr>
          <a:xfrm>
            <a:off x="2431607" y="6253570"/>
            <a:ext cx="441278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1. Feature points on two images.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3"/>
          <p:cNvSpPr txBox="1">
            <a:spLocks noGrp="1"/>
          </p:cNvSpPr>
          <p:nvPr>
            <p:ph type="title"/>
          </p:nvPr>
        </p:nvSpPr>
        <p:spPr>
          <a:xfrm>
            <a:off x="0" y="11687"/>
            <a:ext cx="9133438" cy="637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. (20%) SIFT                                </a:t>
            </a:r>
            <a:r>
              <a:rPr lang="en-US" sz="1800" dirty="0"/>
              <a:t>(</a:t>
            </a:r>
            <a:r>
              <a:rPr lang="en-US" sz="1800" dirty="0" err="1"/>
              <a:t>出題</a:t>
            </a:r>
            <a:r>
              <a:rPr lang="en-US" sz="1800" dirty="0"/>
              <a:t>：)</a:t>
            </a:r>
            <a:endParaRPr sz="2800" b="1" dirty="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3C4DA3E0-46CA-4E30-A1D6-2AB7DD3FF2AD}"/>
              </a:ext>
            </a:extLst>
          </p:cNvPr>
          <p:cNvGrpSpPr/>
          <p:nvPr/>
        </p:nvGrpSpPr>
        <p:grpSpPr>
          <a:xfrm>
            <a:off x="1121459" y="1470799"/>
            <a:ext cx="3701061" cy="4547632"/>
            <a:chOff x="1555583" y="-1285400"/>
            <a:chExt cx="8922218" cy="8051067"/>
          </a:xfrm>
        </p:grpSpPr>
        <p:pic>
          <p:nvPicPr>
            <p:cNvPr id="209" name="Google Shape;209;p33" descr="一張含有 填滿, 黑色, 白色, 城市 的圖片&#10;&#10;自動產生的描述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555583" y="-1285400"/>
              <a:ext cx="8922218" cy="805106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" name="橢圓 1">
              <a:extLst>
                <a:ext uri="{FF2B5EF4-FFF2-40B4-BE49-F238E27FC236}">
                  <a16:creationId xmlns:a16="http://schemas.microsoft.com/office/drawing/2014/main" id="{72C00A6F-ABE7-4210-B961-7FB600AD5E15}"/>
                </a:ext>
              </a:extLst>
            </p:cNvPr>
            <p:cNvSpPr/>
            <p:nvPr/>
          </p:nvSpPr>
          <p:spPr>
            <a:xfrm>
              <a:off x="7038779" y="-140684"/>
              <a:ext cx="288099" cy="35072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" name="橢圓 2">
              <a:extLst>
                <a:ext uri="{FF2B5EF4-FFF2-40B4-BE49-F238E27FC236}">
                  <a16:creationId xmlns:a16="http://schemas.microsoft.com/office/drawing/2014/main" id="{5531F356-5E29-418D-8F56-C5897ECFA417}"/>
                </a:ext>
              </a:extLst>
            </p:cNvPr>
            <p:cNvSpPr/>
            <p:nvPr/>
          </p:nvSpPr>
          <p:spPr>
            <a:xfrm>
              <a:off x="5920342" y="-339041"/>
              <a:ext cx="288099" cy="35072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F1E26CD9-1593-4B7B-A7E4-B27B4CA0EA9D}"/>
                </a:ext>
              </a:extLst>
            </p:cNvPr>
            <p:cNvSpPr/>
            <p:nvPr/>
          </p:nvSpPr>
          <p:spPr>
            <a:xfrm>
              <a:off x="6564348" y="3806627"/>
              <a:ext cx="288099" cy="35072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橢圓 4">
              <a:extLst>
                <a:ext uri="{FF2B5EF4-FFF2-40B4-BE49-F238E27FC236}">
                  <a16:creationId xmlns:a16="http://schemas.microsoft.com/office/drawing/2014/main" id="{7A46C26A-CC8E-4E15-9458-415BA96DF225}"/>
                </a:ext>
              </a:extLst>
            </p:cNvPr>
            <p:cNvSpPr/>
            <p:nvPr/>
          </p:nvSpPr>
          <p:spPr>
            <a:xfrm>
              <a:off x="5620427" y="5260569"/>
              <a:ext cx="288099" cy="35072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橢圓 5">
              <a:extLst>
                <a:ext uri="{FF2B5EF4-FFF2-40B4-BE49-F238E27FC236}">
                  <a16:creationId xmlns:a16="http://schemas.microsoft.com/office/drawing/2014/main" id="{D90A4BB5-BCB8-4DA4-AA44-6EDB5BE31F54}"/>
                </a:ext>
              </a:extLst>
            </p:cNvPr>
            <p:cNvSpPr/>
            <p:nvPr/>
          </p:nvSpPr>
          <p:spPr>
            <a:xfrm>
              <a:off x="4817179" y="3371299"/>
              <a:ext cx="239666" cy="35072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1008147F-3410-4EC0-A3B6-4B6BD00F8A3C}"/>
                </a:ext>
              </a:extLst>
            </p:cNvPr>
            <p:cNvSpPr/>
            <p:nvPr/>
          </p:nvSpPr>
          <p:spPr>
            <a:xfrm>
              <a:off x="2533895" y="5353391"/>
              <a:ext cx="239666" cy="35072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844CBB9B-DEB6-4CA4-9886-145B941B3AF4}"/>
              </a:ext>
            </a:extLst>
          </p:cNvPr>
          <p:cNvGrpSpPr/>
          <p:nvPr/>
        </p:nvGrpSpPr>
        <p:grpSpPr>
          <a:xfrm>
            <a:off x="5004827" y="1468233"/>
            <a:ext cx="3535861" cy="4547633"/>
            <a:chOff x="603312" y="-517317"/>
            <a:chExt cx="8153024" cy="7140178"/>
          </a:xfrm>
        </p:grpSpPr>
        <p:pic>
          <p:nvPicPr>
            <p:cNvPr id="210" name="Google Shape;210;p33" descr="一張含有 建築物, 項目, 填滿, 相片 的圖片&#10;&#10;自動產生的描述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03312" y="-517317"/>
              <a:ext cx="8153024" cy="71401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橢圓 8">
              <a:extLst>
                <a:ext uri="{FF2B5EF4-FFF2-40B4-BE49-F238E27FC236}">
                  <a16:creationId xmlns:a16="http://schemas.microsoft.com/office/drawing/2014/main" id="{D7B6DE33-FA3A-4E39-8DC1-C8AAA620997A}"/>
                </a:ext>
              </a:extLst>
            </p:cNvPr>
            <p:cNvSpPr/>
            <p:nvPr/>
          </p:nvSpPr>
          <p:spPr>
            <a:xfrm>
              <a:off x="4466393" y="1235660"/>
              <a:ext cx="263263" cy="30173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橢圓 9">
              <a:extLst>
                <a:ext uri="{FF2B5EF4-FFF2-40B4-BE49-F238E27FC236}">
                  <a16:creationId xmlns:a16="http://schemas.microsoft.com/office/drawing/2014/main" id="{B54854B6-1EC9-4CDF-B3A1-1B4EB695F53E}"/>
                </a:ext>
              </a:extLst>
            </p:cNvPr>
            <p:cNvSpPr/>
            <p:nvPr/>
          </p:nvSpPr>
          <p:spPr>
            <a:xfrm>
              <a:off x="4135802" y="3898448"/>
              <a:ext cx="263263" cy="30173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F166339C-17A4-4FE4-93CD-49B712973EA9}"/>
                </a:ext>
              </a:extLst>
            </p:cNvPr>
            <p:cNvSpPr/>
            <p:nvPr/>
          </p:nvSpPr>
          <p:spPr>
            <a:xfrm>
              <a:off x="3743189" y="5311578"/>
              <a:ext cx="263263" cy="30173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橢圓 13">
              <a:extLst>
                <a:ext uri="{FF2B5EF4-FFF2-40B4-BE49-F238E27FC236}">
                  <a16:creationId xmlns:a16="http://schemas.microsoft.com/office/drawing/2014/main" id="{DD529C8B-82CE-42F9-B537-994E5C3D7DA3}"/>
                </a:ext>
              </a:extLst>
            </p:cNvPr>
            <p:cNvSpPr/>
            <p:nvPr/>
          </p:nvSpPr>
          <p:spPr>
            <a:xfrm>
              <a:off x="6900226" y="4545130"/>
              <a:ext cx="263263" cy="30173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橢圓 15">
              <a:extLst>
                <a:ext uri="{FF2B5EF4-FFF2-40B4-BE49-F238E27FC236}">
                  <a16:creationId xmlns:a16="http://schemas.microsoft.com/office/drawing/2014/main" id="{CC686417-76B1-4079-AF60-C1F500F713E1}"/>
                </a:ext>
              </a:extLst>
            </p:cNvPr>
            <p:cNvSpPr/>
            <p:nvPr/>
          </p:nvSpPr>
          <p:spPr>
            <a:xfrm>
              <a:off x="2342783" y="3681825"/>
              <a:ext cx="263263" cy="30173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橢圓 17">
              <a:extLst>
                <a:ext uri="{FF2B5EF4-FFF2-40B4-BE49-F238E27FC236}">
                  <a16:creationId xmlns:a16="http://schemas.microsoft.com/office/drawing/2014/main" id="{FF76355E-68A5-47C9-BC18-8CAC5E363E12}"/>
                </a:ext>
              </a:extLst>
            </p:cNvPr>
            <p:cNvSpPr/>
            <p:nvPr/>
          </p:nvSpPr>
          <p:spPr>
            <a:xfrm>
              <a:off x="2299975" y="255499"/>
              <a:ext cx="263263" cy="30173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7252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body" idx="1"/>
          </p:nvPr>
        </p:nvSpPr>
        <p:spPr>
          <a:xfrm>
            <a:off x="36587" y="851404"/>
            <a:ext cx="9070825" cy="4577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en-US" dirty="0"/>
              <a:t>Q: 4.2) (10%) Click button “4.2 Matched </a:t>
            </a:r>
            <a:r>
              <a:rPr lang="en-US" dirty="0" err="1"/>
              <a:t>Keypoints</a:t>
            </a:r>
            <a:r>
              <a:rPr lang="en-US" dirty="0"/>
              <a:t>”, </a:t>
            </a:r>
            <a:endParaRPr dirty="0"/>
          </a:p>
          <a:p>
            <a:pPr marL="1524000" lvl="1" indent="-17621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>
                <a:solidFill>
                  <a:srgbClr val="FF0000"/>
                </a:solidFill>
              </a:rPr>
              <a:t>draw the matched feature points between two images from 6 </a:t>
            </a:r>
            <a:r>
              <a:rPr lang="en-US" dirty="0" err="1">
                <a:solidFill>
                  <a:srgbClr val="FF0000"/>
                </a:solidFill>
              </a:rPr>
              <a:t>keypoints</a:t>
            </a:r>
            <a:r>
              <a:rPr lang="en-US" dirty="0">
                <a:solidFill>
                  <a:srgbClr val="FF0000"/>
                </a:solidFill>
              </a:rPr>
              <a:t> pairs obtained in Q: 4.1) </a:t>
            </a:r>
            <a:r>
              <a:rPr lang="en-US" dirty="0"/>
              <a:t>and show the results as Figure 2: </a:t>
            </a:r>
            <a:endParaRPr dirty="0"/>
          </a:p>
        </p:txBody>
      </p:sp>
      <p:sp>
        <p:nvSpPr>
          <p:cNvPr id="216" name="Google Shape;216;p34"/>
          <p:cNvSpPr txBox="1"/>
          <p:nvPr/>
        </p:nvSpPr>
        <p:spPr>
          <a:xfrm>
            <a:off x="3210954" y="5500372"/>
            <a:ext cx="1919416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Aerial1.jpg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34"/>
          <p:cNvSpPr txBox="1"/>
          <p:nvPr/>
        </p:nvSpPr>
        <p:spPr>
          <a:xfrm>
            <a:off x="5892773" y="5513368"/>
            <a:ext cx="1622854" cy="31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Aerial2.jpg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4"/>
          <p:cNvSpPr/>
          <p:nvPr/>
        </p:nvSpPr>
        <p:spPr>
          <a:xfrm>
            <a:off x="172780" y="6354553"/>
            <a:ext cx="55066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❑"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Hint : (ref. : opencv2refman_2.4.7.pdf) ref. p663 ~ p670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4"/>
          <p:cNvSpPr txBox="1"/>
          <p:nvPr/>
        </p:nvSpPr>
        <p:spPr>
          <a:xfrm>
            <a:off x="1915785" y="5922020"/>
            <a:ext cx="660322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2. Feature points and their corresponding points.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4"/>
          <p:cNvSpPr txBox="1">
            <a:spLocks noGrp="1"/>
          </p:cNvSpPr>
          <p:nvPr>
            <p:ph type="title"/>
          </p:nvPr>
        </p:nvSpPr>
        <p:spPr>
          <a:xfrm>
            <a:off x="0" y="11687"/>
            <a:ext cx="9133438" cy="637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. (20%) SIFT                                </a:t>
            </a:r>
            <a:r>
              <a:rPr lang="en-US" sz="1800" dirty="0"/>
              <a:t>(</a:t>
            </a:r>
            <a:r>
              <a:rPr lang="en-US" sz="1800" dirty="0" err="1"/>
              <a:t>出題</a:t>
            </a:r>
            <a:r>
              <a:rPr lang="en-US" sz="1800" dirty="0"/>
              <a:t>：)</a:t>
            </a:r>
            <a:endParaRPr sz="28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34" descr="一張含有 建築物, 掛, 商店, 填滿 的圖片&#10;&#10;自動產生的描述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47538" y="1897174"/>
            <a:ext cx="5468089" cy="3648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587" y="2379243"/>
            <a:ext cx="2290994" cy="177926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23" name="Google Shape;223;p3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20175" y="2380696"/>
            <a:ext cx="2480175" cy="1521653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4" name="Google Shape;224;p34"/>
          <p:cNvSpPr/>
          <p:nvPr/>
        </p:nvSpPr>
        <p:spPr>
          <a:xfrm rot="6740020">
            <a:off x="2619632" y="3708190"/>
            <a:ext cx="205946" cy="514585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4"/>
          <p:cNvSpPr/>
          <p:nvPr/>
        </p:nvSpPr>
        <p:spPr>
          <a:xfrm rot="-7170166">
            <a:off x="5819117" y="3398199"/>
            <a:ext cx="245478" cy="907724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25400" cap="flat" cmpd="sng">
            <a:solidFill>
              <a:srgbClr val="BA8C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6823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sldNum" idx="12"/>
          </p:nvPr>
        </p:nvSpPr>
        <p:spPr>
          <a:xfrm>
            <a:off x="7083211" y="6576081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altLang="zh-TW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16</a:t>
            </a:fld>
            <a:endParaRPr lang="zh-TW" alt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159">
            <a:extLst>
              <a:ext uri="{FF2B5EF4-FFF2-40B4-BE49-F238E27FC236}">
                <a16:creationId xmlns:a16="http://schemas.microsoft.com/office/drawing/2014/main" id="{0C1563C8-72C4-4692-A34A-88BF29FB0EC1}"/>
              </a:ext>
            </a:extLst>
          </p:cNvPr>
          <p:cNvSpPr txBox="1">
            <a:spLocks/>
          </p:cNvSpPr>
          <p:nvPr/>
        </p:nvSpPr>
        <p:spPr>
          <a:xfrm>
            <a:off x="-33640" y="85053"/>
            <a:ext cx="9192538" cy="45611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1949054" indent="-1949054">
              <a:buSzPct val="25000"/>
            </a:pPr>
            <a:r>
              <a:rPr lang="en-US" altLang="zh-TW" sz="2800" b="1" dirty="0"/>
              <a:t>5.0 Training Cifar10 Classifier Using VGG16</a:t>
            </a:r>
            <a:r>
              <a:rPr lang="en-US" altLang="zh-TW" sz="2800" b="1" dirty="0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zh-TW" sz="2800" dirty="0"/>
              <a:t>(</a:t>
            </a:r>
            <a:r>
              <a:rPr lang="zh-CN" altLang="en-US" sz="2800" dirty="0"/>
              <a:t>出題：</a:t>
            </a:r>
            <a:r>
              <a:rPr lang="en-US" altLang="zh-TW" sz="2800" dirty="0"/>
              <a:t>Kevin)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9AF1B500-BF54-4315-BD11-71CA83FF17FC}"/>
              </a:ext>
            </a:extLst>
          </p:cNvPr>
          <p:cNvSpPr txBox="1">
            <a:spLocks/>
          </p:cNvSpPr>
          <p:nvPr/>
        </p:nvSpPr>
        <p:spPr>
          <a:xfrm>
            <a:off x="220300" y="661852"/>
            <a:ext cx="8703401" cy="5974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69875" indent="-269875">
              <a:buFont typeface="+mj-lt"/>
              <a:buAutoNum type="arabicPeriod"/>
            </a:pP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Learn how to construct VGG16</a:t>
            </a:r>
            <a:b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and train it on Cifar10.</a:t>
            </a:r>
          </a:p>
          <a:p>
            <a:pPr marL="269875" indent="-269875">
              <a:buFont typeface="+mj-lt"/>
              <a:buAutoNum type="arabicPeriod"/>
            </a:pP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Environment Requirement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Python 3.6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Tensorflow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 2 / </a:t>
            </a: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 1.3.0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opencv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contrib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-python 3.4.2.17</a:t>
            </a:r>
            <a:b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(for image show and write)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 err="1">
                <a:latin typeface="Calibri" panose="020F0502020204030204" pitchFamily="34" charset="0"/>
                <a:cs typeface="Calibri" panose="020F0502020204030204" pitchFamily="34" charset="0"/>
              </a:rPr>
              <a:t>Matplotlib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 3.1.1</a:t>
            </a:r>
            <a:b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(for chart drawing)</a:t>
            </a: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9750" lvl="1" indent="-269875">
              <a:buFont typeface="+mj-lt"/>
              <a:buAutoNum type="arabicParenR"/>
            </a:pP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69875" indent="-269875">
              <a:buFont typeface="+mj-lt"/>
              <a:buAutoNum type="arabicPeriod"/>
            </a:pP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Reference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>
                <a:hlinkClick r:id="rId3"/>
              </a:rPr>
              <a:t>Very Deep Convolutional Networks for Large-Scale Image Recognition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(VGG16)</a:t>
            </a:r>
          </a:p>
          <a:p>
            <a:pPr marL="539750" lvl="1" indent="-269875">
              <a:buFont typeface="+mj-lt"/>
              <a:buAutoNum type="arabicParenR"/>
            </a:pPr>
            <a:r>
              <a:rPr lang="en-US" altLang="zh-TW" dirty="0">
                <a:hlinkClick r:id="rId4"/>
              </a:rPr>
              <a:t>https://www.cs.toronto.edu/~kriz/cifar.html</a:t>
            </a:r>
            <a:r>
              <a:rPr lang="en-US" altLang="zh-TW" dirty="0"/>
              <a:t>(Cifar10)</a:t>
            </a:r>
            <a:endParaRPr lang="en-US" altLang="zh-TW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https://ithelp.ithome.com.tw/upload/images/20171206/20001976yeCo1PvEOs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334" y="1795793"/>
            <a:ext cx="4690366" cy="352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/>
          <p:cNvSpPr txBox="1"/>
          <p:nvPr/>
        </p:nvSpPr>
        <p:spPr>
          <a:xfrm>
            <a:off x="4118992" y="2404533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input(224x224x3)</a:t>
            </a:r>
            <a:endParaRPr lang="zh-TW" altLang="en-US" sz="6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5025008" y="2723065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input(112x112x64)</a:t>
            </a:r>
            <a:endParaRPr lang="zh-TW" altLang="en-US" sz="6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5630416" y="3072262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input(56x56x128)</a:t>
            </a:r>
            <a:endParaRPr lang="zh-TW" altLang="en-US" sz="6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6235824" y="3271123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input(28x28x256)</a:t>
            </a:r>
            <a:endParaRPr lang="zh-TW" altLang="en-US" sz="6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7141840" y="3357820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input(14x14x512)</a:t>
            </a:r>
            <a:endParaRPr lang="zh-TW" altLang="en-US" sz="6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7238917" y="2815398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flatten</a:t>
            </a:r>
            <a:endParaRPr lang="zh-TW" altLang="en-US" sz="600" dirty="0"/>
          </a:p>
        </p:txBody>
      </p:sp>
      <p:cxnSp>
        <p:nvCxnSpPr>
          <p:cNvPr id="16" name="直線單箭頭接點 15"/>
          <p:cNvCxnSpPr>
            <a:stCxn id="15" idx="2"/>
          </p:cNvCxnSpPr>
          <p:nvPr/>
        </p:nvCxnSpPr>
        <p:spPr>
          <a:xfrm>
            <a:off x="7691925" y="3000064"/>
            <a:ext cx="453008" cy="54242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5931024" y="3777527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2x2</a:t>
            </a:r>
            <a:endParaRPr lang="zh-TW" altLang="en-US" sz="600" dirty="0"/>
          </a:p>
        </p:txBody>
      </p:sp>
      <p:sp>
        <p:nvSpPr>
          <p:cNvPr id="21" name="文字方塊 20"/>
          <p:cNvSpPr txBox="1"/>
          <p:nvPr/>
        </p:nvSpPr>
        <p:spPr>
          <a:xfrm>
            <a:off x="5266350" y="3769647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2x2</a:t>
            </a:r>
            <a:endParaRPr lang="zh-TW" altLang="en-US" sz="600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4517093" y="3870853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2x2</a:t>
            </a:r>
            <a:endParaRPr lang="zh-TW" altLang="en-US" sz="600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7528843" y="3778520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2x2</a:t>
            </a:r>
            <a:endParaRPr lang="zh-TW" altLang="en-US" sz="600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6757334" y="3769647"/>
            <a:ext cx="9060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" dirty="0"/>
              <a:t>2x2</a:t>
            </a:r>
            <a:endParaRPr lang="zh-TW" altLang="en-US" sz="600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8460258" y="4543006"/>
            <a:ext cx="334491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TW" sz="600" dirty="0"/>
              <a:t>10</a:t>
            </a:r>
            <a:endParaRPr lang="zh-TW" altLang="en-US" sz="6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3308011"/>
            <a:ext cx="1755373" cy="2012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文字方塊 18"/>
          <p:cNvSpPr txBox="1"/>
          <p:nvPr/>
        </p:nvSpPr>
        <p:spPr>
          <a:xfrm>
            <a:off x="532585" y="5345668"/>
            <a:ext cx="3090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GUI example</a:t>
            </a:r>
            <a:endParaRPr lang="zh-TW" altLang="en-US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5033266" y="5320268"/>
            <a:ext cx="3090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VGG16 framework</a:t>
            </a:r>
            <a:endParaRPr lang="zh-TW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5668599" y="4851401"/>
            <a:ext cx="2313251" cy="135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/>
          <p:cNvSpPr/>
          <p:nvPr/>
        </p:nvSpPr>
        <p:spPr>
          <a:xfrm>
            <a:off x="5164667" y="2082800"/>
            <a:ext cx="465749" cy="245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ysClr val="windowText" lastClr="000000"/>
                </a:solidFill>
              </a:rPr>
              <a:t>16</a:t>
            </a:r>
            <a:endParaRPr lang="zh-TW" alt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789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ACD681-401A-4EA8-999D-BC1D39750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96089"/>
            <a:ext cx="8534399" cy="5286104"/>
          </a:xfrm>
        </p:spPr>
        <p:txBody>
          <a:bodyPr>
            <a:normAutofit/>
          </a:bodyPr>
          <a:lstStyle/>
          <a:p>
            <a:pPr marL="444500" indent="-444500">
              <a:buNone/>
            </a:pP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5.1	Load Cifar10 </a:t>
            </a:r>
            <a:r>
              <a:rPr lang="en-US" altLang="zh-TW" sz="1800" b="1" dirty="0">
                <a:latin typeface="Calibri" panose="020F0502020204030204" pitchFamily="34" charset="0"/>
                <a:cs typeface="Calibri" panose="020F0502020204030204" pitchFamily="34" charset="0"/>
              </a:rPr>
              <a:t>training</a:t>
            </a: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 dataset and randomly show </a:t>
            </a:r>
            <a:r>
              <a:rPr lang="en-US" altLang="zh-TW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 images and labels</a:t>
            </a: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respectively</a:t>
            </a: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. (4%)</a:t>
            </a: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None/>
            </a:pP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5.2 	Print out training hyperparameters (batch size, learning rate, optimizer). (4%)</a:t>
            </a: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None/>
            </a:pP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5.3	Construct and show your model structure. </a:t>
            </a:r>
            <a:b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sz="18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(Build it your self, do not use architecture provided by ML framework)</a:t>
            </a:r>
            <a:r>
              <a:rPr lang="en-US" altLang="zh-TW" sz="1800" dirty="0">
                <a:latin typeface="Calibri" panose="020F0502020204030204" pitchFamily="34" charset="0"/>
                <a:cs typeface="Calibri" panose="020F0502020204030204" pitchFamily="34" charset="0"/>
              </a:rPr>
              <a:t> (4%)</a:t>
            </a:r>
          </a:p>
          <a:p>
            <a:pPr marL="0" indent="0">
              <a:buNone/>
            </a:pPr>
            <a:endParaRPr lang="en-US" altLang="zh-TW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913A19DF-57BD-446B-8F79-A0CEA4E86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523" y="2974861"/>
            <a:ext cx="1837146" cy="743607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E450797C-9333-4566-88F8-63678AFCC45D}"/>
              </a:ext>
            </a:extLst>
          </p:cNvPr>
          <p:cNvSpPr txBox="1"/>
          <p:nvPr/>
        </p:nvSpPr>
        <p:spPr>
          <a:xfrm>
            <a:off x="7955279" y="1375374"/>
            <a:ext cx="478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…</a:t>
            </a:r>
            <a:endParaRPr lang="zh-TW" altLang="en-US" dirty="0"/>
          </a:p>
        </p:txBody>
      </p:sp>
      <p:pic>
        <p:nvPicPr>
          <p:cNvPr id="2050" name="Picture 2" descr="一張含有 窗戶, 坐, 城市, 公車 的圖片&#10;&#10;自動產生的描述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187" y="905790"/>
            <a:ext cx="5875625" cy="1468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940523" y="2374697"/>
            <a:ext cx="794947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100" dirty="0"/>
              <a:t>Label:                     cat                                 ship                                  </a:t>
            </a:r>
            <a:r>
              <a:rPr lang="en-US" altLang="zh-TW" sz="1100" dirty="0" err="1"/>
              <a:t>ship</a:t>
            </a:r>
            <a:r>
              <a:rPr lang="en-US" altLang="zh-TW" sz="1100" dirty="0"/>
              <a:t>                           airplane                            …         </a:t>
            </a:r>
          </a:p>
          <a:p>
            <a:endParaRPr lang="zh-TW" altLang="en-US" sz="1100" dirty="0"/>
          </a:p>
        </p:txBody>
      </p:sp>
      <p:sp>
        <p:nvSpPr>
          <p:cNvPr id="5" name="矩形 4"/>
          <p:cNvSpPr/>
          <p:nvPr/>
        </p:nvSpPr>
        <p:spPr>
          <a:xfrm>
            <a:off x="6637947" y="4343944"/>
            <a:ext cx="145618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0 airplane</a:t>
            </a:r>
          </a:p>
          <a:p>
            <a:r>
              <a:rPr lang="en-US" altLang="zh-TW" dirty="0"/>
              <a:t>1 automobile</a:t>
            </a:r>
          </a:p>
          <a:p>
            <a:r>
              <a:rPr lang="en-US" altLang="zh-TW" dirty="0"/>
              <a:t>2 bird	</a:t>
            </a:r>
          </a:p>
          <a:p>
            <a:r>
              <a:rPr lang="en-US" altLang="zh-TW" dirty="0"/>
              <a:t>3 cat	</a:t>
            </a:r>
          </a:p>
          <a:p>
            <a:r>
              <a:rPr lang="en-US" altLang="zh-TW" dirty="0"/>
              <a:t>4 deer	</a:t>
            </a:r>
          </a:p>
          <a:p>
            <a:r>
              <a:rPr lang="en-US" altLang="zh-TW" dirty="0"/>
              <a:t>5 dog	</a:t>
            </a:r>
          </a:p>
          <a:p>
            <a:r>
              <a:rPr lang="en-US" altLang="zh-TW" dirty="0"/>
              <a:t>6 frog	</a:t>
            </a:r>
          </a:p>
          <a:p>
            <a:r>
              <a:rPr lang="en-US" altLang="zh-TW" dirty="0"/>
              <a:t>7 horse	</a:t>
            </a:r>
          </a:p>
          <a:p>
            <a:r>
              <a:rPr lang="en-US" altLang="zh-TW" dirty="0"/>
              <a:t>8 ship	</a:t>
            </a:r>
          </a:p>
          <a:p>
            <a:r>
              <a:rPr lang="en-US" altLang="zh-TW" dirty="0"/>
              <a:t>9 truck</a:t>
            </a:r>
            <a:endParaRPr lang="zh-TW" altLang="en-US" dirty="0"/>
          </a:p>
        </p:txBody>
      </p:sp>
      <p:cxnSp>
        <p:nvCxnSpPr>
          <p:cNvPr id="15" name="肘形接點 14"/>
          <p:cNvCxnSpPr>
            <a:endCxn id="5" idx="3"/>
          </p:cNvCxnSpPr>
          <p:nvPr/>
        </p:nvCxnSpPr>
        <p:spPr>
          <a:xfrm rot="5400000">
            <a:off x="5860728" y="2893807"/>
            <a:ext cx="4806926" cy="340118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45" y="4590061"/>
            <a:ext cx="2685084" cy="14596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555" y="4590061"/>
            <a:ext cx="2753412" cy="16128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肘形接點 5"/>
          <p:cNvCxnSpPr>
            <a:stCxn id="1026" idx="2"/>
            <a:endCxn id="1027" idx="0"/>
          </p:cNvCxnSpPr>
          <p:nvPr/>
        </p:nvCxnSpPr>
        <p:spPr>
          <a:xfrm rot="5400000" flipH="1" flipV="1">
            <a:off x="2544886" y="3679362"/>
            <a:ext cx="1459676" cy="3281074"/>
          </a:xfrm>
          <a:prstGeom prst="bentConnector5">
            <a:avLst>
              <a:gd name="adj1" fmla="val -15661"/>
              <a:gd name="adj2" fmla="val 49479"/>
              <a:gd name="adj3" fmla="val 11566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/>
          <p:cNvSpPr txBox="1"/>
          <p:nvPr/>
        </p:nvSpPr>
        <p:spPr>
          <a:xfrm>
            <a:off x="3075941" y="5159551"/>
            <a:ext cx="3975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…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7807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66E1247D-31D5-4D89-83F2-C0820B7876E6}"/>
              </a:ext>
            </a:extLst>
          </p:cNvPr>
          <p:cNvSpPr txBox="1">
            <a:spLocks/>
          </p:cNvSpPr>
          <p:nvPr/>
        </p:nvSpPr>
        <p:spPr>
          <a:xfrm>
            <a:off x="304800" y="272138"/>
            <a:ext cx="8534399" cy="62418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4500" indent="-444500">
              <a:buNone/>
            </a:pP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5.4	Training your model at least </a:t>
            </a:r>
            <a:r>
              <a:rPr lang="en-US" altLang="zh-TW" sz="2000" b="1" dirty="0">
                <a:latin typeface="Calibri" panose="020F0502020204030204" pitchFamily="34" charset="0"/>
                <a:cs typeface="Calibri" panose="020F0502020204030204" pitchFamily="34" charset="0"/>
              </a:rPr>
              <a:t>20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epochs </a:t>
            </a:r>
            <a:r>
              <a:rPr lang="en-US" altLang="zh-TW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 your own computer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, than save your model and take a screenshot of your training loss and accuracy. </a:t>
            </a:r>
            <a:r>
              <a:rPr lang="en-US" altLang="zh-TW" sz="2000" b="1" dirty="0">
                <a:latin typeface="Calibri" panose="020F0502020204030204" pitchFamily="34" charset="0"/>
                <a:cs typeface="Calibri" panose="020F0502020204030204" pitchFamily="34" charset="0"/>
              </a:rPr>
              <a:t>No saved images no points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(4%) (you only need to show the screenshot image , </a:t>
            </a:r>
            <a:r>
              <a:rPr lang="en-US" altLang="zh-TW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 NOT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train in homework UI)</a:t>
            </a: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Font typeface="Arial" panose="020B0604020202020204" pitchFamily="34" charset="0"/>
              <a:buNone/>
            </a:pPr>
            <a:endParaRPr lang="en-US" altLang="zh-TW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44500" indent="-444500">
              <a:buNone/>
            </a:pP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5.5	Load your model trained at 5.4, let us choose one image from test images, inference the image, show image and estimate the image as following. </a:t>
            </a:r>
            <a:r>
              <a:rPr lang="en-US" altLang="zh-TW" sz="2000" b="1" dirty="0">
                <a:latin typeface="Calibri" panose="020F0502020204030204" pitchFamily="34" charset="0"/>
                <a:cs typeface="Calibri" panose="020F0502020204030204" pitchFamily="34" charset="0"/>
              </a:rPr>
              <a:t>No saved model no points</a:t>
            </a:r>
            <a:r>
              <a:rPr lang="en-US" altLang="zh-TW" sz="2000" dirty="0">
                <a:latin typeface="Calibri" panose="020F0502020204030204" pitchFamily="34" charset="0"/>
                <a:cs typeface="Calibri" panose="020F0502020204030204" pitchFamily="34" charset="0"/>
              </a:rPr>
              <a:t> (4%)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E2EE2EE-78C4-4CEF-9EFC-77E989F52C11}"/>
              </a:ext>
            </a:extLst>
          </p:cNvPr>
          <p:cNvSpPr txBox="1"/>
          <p:nvPr/>
        </p:nvSpPr>
        <p:spPr>
          <a:xfrm>
            <a:off x="5712880" y="1840198"/>
            <a:ext cx="2960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latin typeface="Calibri" panose="020F0502020204030204" pitchFamily="34" charset="0"/>
                <a:cs typeface="Calibri" panose="020F0502020204030204" pitchFamily="34" charset="0"/>
              </a:rPr>
              <a:t>(record accuracy/loss per epoch)</a:t>
            </a:r>
          </a:p>
        </p:txBody>
      </p:sp>
      <p:pic>
        <p:nvPicPr>
          <p:cNvPr id="6" name="圖片 5" descr="一張含有 螢幕擷取畫面 的圖片&#10;&#10;自動產生的描述">
            <a:extLst>
              <a:ext uri="{FF2B5EF4-FFF2-40B4-BE49-F238E27FC236}">
                <a16:creationId xmlns:a16="http://schemas.microsoft.com/office/drawing/2014/main" id="{B56FF463-4E2A-4D02-9135-155D6BC39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022" y="1441156"/>
            <a:ext cx="2650458" cy="198784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12E383A-CDA3-4A63-B159-AC4814708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56" y="4835621"/>
            <a:ext cx="2086266" cy="695422"/>
          </a:xfrm>
          <a:prstGeom prst="rect">
            <a:avLst/>
          </a:prstGeom>
        </p:spPr>
      </p:pic>
      <p:pic>
        <p:nvPicPr>
          <p:cNvPr id="3077" name="Picture 5" descr="一張含有 朦朧, 相片, 黑色, 貓 的圖片&#10;&#10;自動產生的描述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1428" y="4788673"/>
            <a:ext cx="1930114" cy="1930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一張含有 螢幕擷取畫面 的圖片&#10;&#10;自動產生的描述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247" y="4602211"/>
            <a:ext cx="2906184" cy="2179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2051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2">
            <a:extLst>
              <a:ext uri="{FF2B5EF4-FFF2-40B4-BE49-F238E27FC236}">
                <a16:creationId xmlns:a16="http://schemas.microsoft.com/office/drawing/2014/main" id="{E693A50F-A2F1-4243-A447-D5660768781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086601" y="656136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2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FA2815D-7254-47C0-9FCD-4ABD84864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75" y="776265"/>
            <a:ext cx="9070825" cy="5641471"/>
          </a:xfrm>
        </p:spPr>
        <p:txBody>
          <a:bodyPr/>
          <a:lstStyle/>
          <a:p>
            <a:r>
              <a:rPr lang="en-US" dirty="0"/>
              <a:t>Copying homework is strictly prohibited!! </a:t>
            </a:r>
            <a:r>
              <a:rPr lang="en-US" dirty="0">
                <a:solidFill>
                  <a:srgbClr val="FF0000"/>
                </a:solidFill>
              </a:rPr>
              <a:t>Penalty: Grade will be zero for both persons!!</a:t>
            </a:r>
          </a:p>
          <a:p>
            <a:r>
              <a:rPr lang="en-US" dirty="0"/>
              <a:t>If the code can’t run, you can come to our Lab within one week and show that your programming can work. Otherwise you will get zero!!</a:t>
            </a:r>
          </a:p>
          <a:p>
            <a:r>
              <a:rPr lang="en-US" dirty="0"/>
              <a:t>Due date =&gt;</a:t>
            </a:r>
            <a:r>
              <a:rPr lang="en-US" dirty="0">
                <a:solidFill>
                  <a:srgbClr val="FF0000"/>
                </a:solidFill>
              </a:rPr>
              <a:t>Midnight 23:59:59 on 2020/11/04 (Wed.)</a:t>
            </a:r>
          </a:p>
          <a:p>
            <a:pPr lvl="1"/>
            <a:r>
              <a:rPr lang="en-US" dirty="0"/>
              <a:t>No delay. If you submit homework after deadline, you will get 0.</a:t>
            </a:r>
          </a:p>
          <a:p>
            <a:r>
              <a:rPr lang="en-US" dirty="0"/>
              <a:t>Upload to =&gt; </a:t>
            </a:r>
            <a:r>
              <a:rPr lang="en-US" dirty="0">
                <a:solidFill>
                  <a:srgbClr val="0070C0"/>
                </a:solidFill>
              </a:rPr>
              <a:t>140.116.154.1 -&gt; Upload/Homework/Hw1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User ID: cvdl2020 	Password: cvdl2020</a:t>
            </a:r>
          </a:p>
          <a:p>
            <a:r>
              <a:rPr lang="en-US" dirty="0"/>
              <a:t>Format</a:t>
            </a:r>
          </a:p>
          <a:p>
            <a:pPr lvl="1"/>
            <a:r>
              <a:rPr lang="en-US" dirty="0"/>
              <a:t>Filename: Hw1_StudentID_Name_Version.rar</a:t>
            </a:r>
          </a:p>
          <a:p>
            <a:pPr lvl="5" indent="-185738"/>
            <a:r>
              <a:rPr lang="en-US" dirty="0"/>
              <a:t>Ex: Hw1_F71234567_林小明_V1.rar</a:t>
            </a:r>
          </a:p>
          <a:p>
            <a:pPr lvl="5" indent="-185738"/>
            <a:r>
              <a:rPr lang="en-US" dirty="0"/>
              <a:t>If you want to update your file, you should update your version to be V2, ex: Hw1_F71234567_林小明_V2.rar</a:t>
            </a:r>
          </a:p>
          <a:p>
            <a:pPr lvl="1"/>
            <a:r>
              <a:rPr lang="en-US" dirty="0"/>
              <a:t>Content: </a:t>
            </a:r>
            <a:r>
              <a:rPr lang="en-US" dirty="0">
                <a:solidFill>
                  <a:srgbClr val="FF0000"/>
                </a:solidFill>
              </a:rPr>
              <a:t>project folder</a:t>
            </a:r>
            <a:r>
              <a:rPr lang="en-US" dirty="0"/>
              <a:t>*( including the pictures )</a:t>
            </a:r>
            <a:br>
              <a:rPr lang="en-US" dirty="0"/>
            </a:br>
            <a:r>
              <a:rPr lang="en-US" dirty="0"/>
              <a:t>	            *note: remove your “Debug” folder to reduce file size</a:t>
            </a:r>
          </a:p>
          <a:p>
            <a:endParaRPr lang="en-US" dirty="0"/>
          </a:p>
        </p:txBody>
      </p:sp>
      <p:sp>
        <p:nvSpPr>
          <p:cNvPr id="12" name="Shape 90">
            <a:extLst>
              <a:ext uri="{FF2B5EF4-FFF2-40B4-BE49-F238E27FC236}">
                <a16:creationId xmlns:a16="http://schemas.microsoft.com/office/drawing/2014/main" id="{EB0CEA43-15DC-466C-8D16-58885C574F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50334"/>
            <a:ext cx="7886700" cy="5823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Notices (1/2)</a:t>
            </a:r>
          </a:p>
        </p:txBody>
      </p:sp>
    </p:spTree>
    <p:extLst>
      <p:ext uri="{BB962C8B-B14F-4D97-AF65-F5344CB8AC3E}">
        <p14:creationId xmlns:p14="http://schemas.microsoft.com/office/powerpoint/2010/main" val="2517218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0" y="6549"/>
            <a:ext cx="7886699" cy="60542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Notices (2/2)</a:t>
            </a:r>
            <a:endParaRPr lang="en-US" sz="2800" b="1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708660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3</a:t>
            </a:fld>
            <a:endParaRPr 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F36B0FDB-5F82-4B18-8B2E-80ECBF69D58D}"/>
              </a:ext>
            </a:extLst>
          </p:cNvPr>
          <p:cNvSpPr txBox="1">
            <a:spLocks/>
          </p:cNvSpPr>
          <p:nvPr/>
        </p:nvSpPr>
        <p:spPr>
          <a:xfrm>
            <a:off x="210335" y="658032"/>
            <a:ext cx="8850299" cy="45089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altLang="zh-TW" dirty="0"/>
              <a:t>Python</a:t>
            </a:r>
          </a:p>
          <a:p>
            <a:pPr lvl="1"/>
            <a:r>
              <a:rPr lang="en-US" altLang="zh-TW" dirty="0"/>
              <a:t>Python 3.7 (</a:t>
            </a:r>
            <a:r>
              <a:rPr lang="en-US" altLang="zh-TW" dirty="0">
                <a:hlinkClick r:id="rId3"/>
              </a:rPr>
              <a:t>https://www.python.org/downloads/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 err="1"/>
              <a:t>opencv</a:t>
            </a:r>
            <a:r>
              <a:rPr lang="en-US" altLang="zh-TW" dirty="0"/>
              <a:t>-</a:t>
            </a:r>
            <a:r>
              <a:rPr lang="en-US" altLang="zh-TW" dirty="0" err="1"/>
              <a:t>contrib</a:t>
            </a:r>
            <a:r>
              <a:rPr lang="en-US" altLang="zh-TW" dirty="0"/>
              <a:t>-python (3.4.2.17)</a:t>
            </a:r>
          </a:p>
          <a:p>
            <a:pPr lvl="1"/>
            <a:r>
              <a:rPr lang="en-US" altLang="zh-TW" dirty="0"/>
              <a:t>Matplotlib 3.1.1</a:t>
            </a:r>
          </a:p>
          <a:p>
            <a:pPr lvl="1"/>
            <a:r>
              <a:rPr lang="en-US" altLang="zh-TW" dirty="0"/>
              <a:t>UI framework: pyqt5 (5.15.1)</a:t>
            </a:r>
          </a:p>
          <a:p>
            <a:endParaRPr lang="en-US" dirty="0"/>
          </a:p>
          <a:p>
            <a:r>
              <a:rPr lang="en-US" dirty="0"/>
              <a:t>C++ (check MFC guide in ftp)</a:t>
            </a:r>
          </a:p>
          <a:p>
            <a:pPr lvl="1"/>
            <a:r>
              <a:rPr lang="en-US" dirty="0"/>
              <a:t>OpenCV 3.3.1 (</a:t>
            </a:r>
            <a:r>
              <a:rPr lang="en-US" dirty="0">
                <a:hlinkClick r:id="rId4"/>
              </a:rPr>
              <a:t>https://opencv.org/release.html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Visual Studio 2015 (download  from </a:t>
            </a:r>
            <a:r>
              <a:rPr lang="en-US" dirty="0">
                <a:hlinkClick r:id="rId5"/>
              </a:rPr>
              <a:t>http://www.cc.ncku.edu.tw/download/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UI framework: MFC</a:t>
            </a:r>
          </a:p>
          <a:p>
            <a:pPr marL="13335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7886699" cy="635915"/>
          </a:xfrm>
        </p:spPr>
        <p:txBody>
          <a:bodyPr/>
          <a:lstStyle/>
          <a:p>
            <a:r>
              <a:rPr lang="en-US" altLang="zh-TW" sz="2800" b="1" dirty="0"/>
              <a:t>Grading 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6922" y="428526"/>
            <a:ext cx="9027078" cy="5941054"/>
          </a:xfrm>
        </p:spPr>
        <p:txBody>
          <a:bodyPr/>
          <a:lstStyle/>
          <a:p>
            <a:pPr marL="133350" indent="0">
              <a:lnSpc>
                <a:spcPct val="100000"/>
              </a:lnSpc>
              <a:buNone/>
            </a:pPr>
            <a:r>
              <a:rPr lang="en-US" altLang="zh-TW" sz="1800" dirty="0"/>
              <a:t>1. </a:t>
            </a:r>
            <a:r>
              <a:rPr lang="en-US" altLang="zh-TW" sz="1800" dirty="0">
                <a:solidFill>
                  <a:srgbClr val="FF0000"/>
                </a:solidFill>
              </a:rPr>
              <a:t>(20%, </a:t>
            </a:r>
            <a:r>
              <a:rPr lang="en-US" altLang="zh-TW" sz="1800" dirty="0">
                <a:solidFill>
                  <a:schemeClr val="tx1"/>
                </a:solidFill>
              </a:rPr>
              <a:t>reference</a:t>
            </a:r>
            <a:r>
              <a:rPr lang="en-US" altLang="zh-TW" sz="1800" dirty="0">
                <a:solidFill>
                  <a:srgbClr val="FF0000"/>
                </a:solidFill>
              </a:rPr>
              <a:t>) </a:t>
            </a:r>
            <a:r>
              <a:rPr lang="en-US" altLang="zh-TW" sz="1800" dirty="0"/>
              <a:t>Camera Calibration </a:t>
            </a:r>
            <a:r>
              <a:rPr lang="zh-TW" altLang="en-US" sz="1800" dirty="0"/>
              <a:t>                                      </a:t>
            </a:r>
            <a:r>
              <a:rPr lang="en-US" altLang="zh-TW" sz="1800" dirty="0"/>
              <a:t>(</a:t>
            </a:r>
            <a:r>
              <a:rPr lang="zh-CN" altLang="en-US" sz="1800" dirty="0"/>
              <a:t>出題：</a:t>
            </a:r>
            <a:r>
              <a:rPr lang="en-US" altLang="zh-CN" sz="1800" dirty="0"/>
              <a:t>Max</a:t>
            </a:r>
            <a:r>
              <a:rPr lang="en-US" altLang="zh-TW" sz="1800" dirty="0"/>
              <a:t>)</a:t>
            </a:r>
            <a:endParaRPr lang="en-US" altLang="zh-TW" sz="1800" dirty="0">
              <a:solidFill>
                <a:srgbClr val="FF0000"/>
              </a:solidFill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zh-TW" dirty="0"/>
              <a:t>1.1 Corner detection (5%)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zh-TW" dirty="0"/>
              <a:t>1.2 Find the intrinsic matrix (5%)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zh-TW" dirty="0"/>
              <a:t>1.3 Find the extrinsic matrix (5%)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zh-TW" dirty="0"/>
              <a:t>1.4 Find the distortion matrix (5%) </a:t>
            </a:r>
          </a:p>
          <a:p>
            <a:pPr marL="176213" lvl="1" indent="0">
              <a:lnSpc>
                <a:spcPct val="100000"/>
              </a:lnSpc>
              <a:buNone/>
            </a:pPr>
            <a:r>
              <a:rPr lang="en-US" altLang="zh-TW" dirty="0">
                <a:latin typeface="+mj-lt"/>
              </a:rPr>
              <a:t>2.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+mj-lt"/>
              </a:rPr>
              <a:t>(20%) </a:t>
            </a:r>
            <a:r>
              <a:rPr lang="en-US" altLang="zh-TW" dirty="0">
                <a:latin typeface="+mj-lt"/>
              </a:rPr>
              <a:t>Augmented Reality					</a:t>
            </a:r>
            <a:r>
              <a:rPr lang="en-US" altLang="zh-TW" dirty="0"/>
              <a:t>(</a:t>
            </a:r>
            <a:r>
              <a:rPr lang="zh-CN" altLang="en-US" dirty="0"/>
              <a:t>出題：</a:t>
            </a:r>
            <a:r>
              <a:rPr lang="en-US" altLang="zh-CN" dirty="0"/>
              <a:t>Oran</a:t>
            </a:r>
            <a:r>
              <a:rPr lang="en-US" altLang="zh-TW" dirty="0"/>
              <a:t>)</a:t>
            </a:r>
            <a:endParaRPr lang="en-US" altLang="zh-TW" dirty="0">
              <a:latin typeface="+mj-lt"/>
            </a:endParaRPr>
          </a:p>
          <a:p>
            <a:pPr marL="176213" lvl="1" indent="0">
              <a:lnSpc>
                <a:spcPct val="100000"/>
              </a:lnSpc>
              <a:buNone/>
            </a:pPr>
            <a:r>
              <a:rPr lang="en-US" altLang="zh-TW" dirty="0">
                <a:latin typeface="+mj-lt"/>
              </a:rPr>
              <a:t>3. </a:t>
            </a:r>
            <a:r>
              <a:rPr lang="en-US" altLang="zh-TW" dirty="0">
                <a:solidFill>
                  <a:srgbClr val="FF0000"/>
                </a:solidFill>
                <a:latin typeface="+mj-lt"/>
              </a:rPr>
              <a:t>(20%) </a:t>
            </a:r>
            <a:r>
              <a:rPr lang="en-US" altLang="zh-TW" dirty="0">
                <a:latin typeface="+mj-lt"/>
              </a:rPr>
              <a:t>Stereo Disparity Map					</a:t>
            </a:r>
            <a:r>
              <a:rPr lang="en-US" altLang="zh-TW" dirty="0"/>
              <a:t>(</a:t>
            </a:r>
            <a:r>
              <a:rPr lang="zh-CN" altLang="en-US" dirty="0"/>
              <a:t>出題：</a:t>
            </a:r>
            <a:r>
              <a:rPr lang="en-US" altLang="zh-CN" dirty="0"/>
              <a:t>Mark</a:t>
            </a:r>
            <a:r>
              <a:rPr lang="en-US" altLang="zh-TW" dirty="0"/>
              <a:t>)</a:t>
            </a:r>
          </a:p>
          <a:p>
            <a:pPr marL="176213" lvl="1" indent="0">
              <a:lnSpc>
                <a:spcPct val="100000"/>
              </a:lnSpc>
              <a:buNone/>
            </a:pPr>
            <a:r>
              <a:rPr lang="en-US" altLang="zh-TW" dirty="0">
                <a:latin typeface="+mj-lt"/>
              </a:rPr>
              <a:t>4. </a:t>
            </a:r>
            <a:r>
              <a:rPr lang="en-US" altLang="zh-TW" dirty="0">
                <a:solidFill>
                  <a:srgbClr val="FF0000"/>
                </a:solidFill>
                <a:latin typeface="+mj-lt"/>
              </a:rPr>
              <a:t>(20%) </a:t>
            </a:r>
            <a:r>
              <a:rPr lang="en-US" altLang="zh-TW" dirty="0">
                <a:solidFill>
                  <a:schemeClr val="tx1"/>
                </a:solidFill>
                <a:latin typeface="+mj-lt"/>
              </a:rPr>
              <a:t>SIFT</a:t>
            </a:r>
            <a:r>
              <a:rPr lang="en-US" altLang="zh-TW" dirty="0">
                <a:solidFill>
                  <a:srgbClr val="FF0000"/>
                </a:solidFill>
                <a:latin typeface="+mj-lt"/>
              </a:rPr>
              <a:t>    						</a:t>
            </a:r>
            <a:r>
              <a:rPr lang="en-US" altLang="zh-TW" dirty="0"/>
              <a:t>(</a:t>
            </a:r>
            <a:r>
              <a:rPr lang="zh-CN" altLang="en-US" dirty="0"/>
              <a:t>出題：</a:t>
            </a:r>
            <a:r>
              <a:rPr lang="en-US" altLang="zh-CN" dirty="0"/>
              <a:t>Brian</a:t>
            </a:r>
            <a:r>
              <a:rPr lang="en-US" altLang="zh-TW" dirty="0"/>
              <a:t>)</a:t>
            </a:r>
            <a:endParaRPr lang="en-US" altLang="zh-TW" dirty="0">
              <a:solidFill>
                <a:srgbClr val="FF0000"/>
              </a:solidFill>
              <a:latin typeface="+mj-lt"/>
            </a:endParaRPr>
          </a:p>
          <a:p>
            <a:pPr marL="442913" lvl="1" indent="-266700">
              <a:lnSpc>
                <a:spcPct val="100000"/>
              </a:lnSpc>
              <a:buNone/>
            </a:pPr>
            <a:r>
              <a:rPr lang="en-US" altLang="zh-TW" dirty="0">
                <a:solidFill>
                  <a:srgbClr val="FF0000"/>
                </a:solidFill>
                <a:latin typeface="+mj-lt"/>
              </a:rPr>
              <a:t>	</a:t>
            </a:r>
            <a:r>
              <a:rPr lang="en-US" altLang="zh-TW" dirty="0">
                <a:solidFill>
                  <a:schemeClr val="tx1"/>
                </a:solidFill>
                <a:latin typeface="+mj-lt"/>
              </a:rPr>
              <a:t>4.1 Show </a:t>
            </a:r>
            <a:r>
              <a:rPr lang="en-US" altLang="zh-TW" dirty="0" err="1">
                <a:solidFill>
                  <a:schemeClr val="tx1"/>
                </a:solidFill>
                <a:latin typeface="+mj-lt"/>
              </a:rPr>
              <a:t>keypoints</a:t>
            </a:r>
            <a:r>
              <a:rPr lang="en-US" altLang="zh-TW" dirty="0">
                <a:solidFill>
                  <a:schemeClr val="tx1"/>
                </a:solidFill>
                <a:latin typeface="+mj-lt"/>
              </a:rPr>
              <a:t> (10%)  </a:t>
            </a:r>
          </a:p>
          <a:p>
            <a:pPr marL="442913" lvl="1" indent="-266700">
              <a:lnSpc>
                <a:spcPct val="100000"/>
              </a:lnSpc>
              <a:buNone/>
            </a:pPr>
            <a:r>
              <a:rPr lang="en-US" altLang="zh-TW" dirty="0">
                <a:solidFill>
                  <a:schemeClr val="tx1"/>
                </a:solidFill>
                <a:latin typeface="+mj-lt"/>
              </a:rPr>
              <a:t>	4.2 Show matching </a:t>
            </a:r>
            <a:r>
              <a:rPr lang="en-US" altLang="zh-TW" dirty="0" err="1">
                <a:solidFill>
                  <a:schemeClr val="tx1"/>
                </a:solidFill>
                <a:latin typeface="+mj-lt"/>
              </a:rPr>
              <a:t>keypoints</a:t>
            </a:r>
            <a:r>
              <a:rPr lang="en-US" altLang="zh-TW" dirty="0">
                <a:solidFill>
                  <a:schemeClr val="tx1"/>
                </a:solidFill>
                <a:latin typeface="+mj-lt"/>
              </a:rPr>
              <a:t> (10%)	</a:t>
            </a:r>
            <a:r>
              <a:rPr lang="en-US" altLang="zh-TW" dirty="0">
                <a:latin typeface="+mj-lt"/>
              </a:rPr>
              <a:t>			</a:t>
            </a:r>
          </a:p>
          <a:p>
            <a:pPr marL="176213" lvl="1" indent="0">
              <a:lnSpc>
                <a:spcPct val="100000"/>
              </a:lnSpc>
              <a:buNone/>
            </a:pP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en-US" altLang="zh-TW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(20%) 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Training Cifar10 Classifier Using VGG16</a:t>
            </a:r>
          </a:p>
          <a:p>
            <a:pPr marL="176213" lvl="1" indent="0">
              <a:lnSpc>
                <a:spcPct val="100000"/>
              </a:lnSpc>
              <a:buNone/>
            </a:pPr>
            <a:endParaRPr lang="en-US" altLang="zh-TW" dirty="0">
              <a:latin typeface="+mj-lt"/>
            </a:endParaRPr>
          </a:p>
          <a:p>
            <a:pPr marL="176213" lvl="1" indent="0">
              <a:lnSpc>
                <a:spcPct val="100000"/>
              </a:lnSpc>
              <a:buNone/>
            </a:pPr>
            <a:endParaRPr lang="en-US" altLang="zh-TW" dirty="0">
              <a:latin typeface="+mj-lt"/>
            </a:endParaRPr>
          </a:p>
          <a:p>
            <a:pPr marL="133350" indent="0">
              <a:lnSpc>
                <a:spcPct val="100000"/>
              </a:lnSpc>
              <a:buNone/>
            </a:pPr>
            <a:endParaRPr lang="en-US" altLang="zh-TW" sz="1800" dirty="0"/>
          </a:p>
          <a:p>
            <a:pPr marL="133350" indent="0">
              <a:lnSpc>
                <a:spcPct val="100000"/>
              </a:lnSpc>
              <a:buNone/>
            </a:pPr>
            <a:endParaRPr lang="en-US" altLang="zh-TW" sz="1800" dirty="0">
              <a:solidFill>
                <a:srgbClr val="FF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13928A0-A2DD-4C84-9346-D55225D5C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542" y="4306051"/>
            <a:ext cx="6892962" cy="2493989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D9F8DB7A-BAD1-49AF-B28F-839E3FD27B74}"/>
              </a:ext>
            </a:extLst>
          </p:cNvPr>
          <p:cNvSpPr txBox="1"/>
          <p:nvPr/>
        </p:nvSpPr>
        <p:spPr>
          <a:xfrm>
            <a:off x="0" y="4306051"/>
            <a:ext cx="2932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UI</a:t>
            </a:r>
            <a:r>
              <a:rPr lang="zh-TW" altLang="en-US" dirty="0"/>
              <a:t> </a:t>
            </a:r>
            <a:r>
              <a:rPr lang="en-US" altLang="zh-TW" dirty="0"/>
              <a:t>example</a:t>
            </a:r>
            <a:endParaRPr lang="zh-TW" altLang="en-US" dirty="0"/>
          </a:p>
        </p:txBody>
      </p:sp>
      <p:sp>
        <p:nvSpPr>
          <p:cNvPr id="6" name="Shape 99"/>
          <p:cNvSpPr txBox="1">
            <a:spLocks noGrp="1"/>
          </p:cNvSpPr>
          <p:nvPr>
            <p:ph type="sldNum" idx="12"/>
          </p:nvPr>
        </p:nvSpPr>
        <p:spPr>
          <a:xfrm>
            <a:off x="708660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r>
              <a:rPr lang="en-US" sz="9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07862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4167"/>
          </a:xfrm>
        </p:spPr>
        <p:txBody>
          <a:bodyPr/>
          <a:lstStyle/>
          <a:p>
            <a:r>
              <a:rPr lang="en-US" sz="2800" b="1" dirty="0"/>
              <a:t>1</a:t>
            </a:r>
            <a:r>
              <a:rPr lang="en-US" sz="2800" b="1"/>
              <a:t>. </a:t>
            </a:r>
            <a:r>
              <a:rPr lang="en-US" altLang="zh-TW" b="1">
                <a:ea typeface="Arial"/>
                <a:cs typeface="Arial"/>
                <a:sym typeface="Arial"/>
              </a:rPr>
              <a:t>(20%) </a:t>
            </a:r>
            <a:r>
              <a:rPr lang="en-US" sz="2800" b="1"/>
              <a:t>Camera </a:t>
            </a:r>
            <a:r>
              <a:rPr lang="en-US" sz="2800" b="1" dirty="0"/>
              <a:t>Calibration 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b="1" dirty="0"/>
              <a:t> 	   </a:t>
            </a:r>
            <a:r>
              <a:rPr lang="en-US" altLang="zh-TW" sz="1800" dirty="0"/>
              <a:t>(</a:t>
            </a:r>
            <a:r>
              <a:rPr lang="zh-CN" altLang="en-US" sz="1800" dirty="0"/>
              <a:t>出題：</a:t>
            </a:r>
            <a:r>
              <a:rPr lang="en-US" altLang="zh-CN" sz="1800" dirty="0"/>
              <a:t>Max)</a:t>
            </a:r>
            <a:endParaRPr lang="en-US" sz="2800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-92802" y="672444"/>
            <a:ext cx="7886699" cy="4351338"/>
          </a:xfrm>
        </p:spPr>
        <p:txBody>
          <a:bodyPr/>
          <a:lstStyle/>
          <a:p>
            <a:pPr marL="200025" indent="273844">
              <a:lnSpc>
                <a:spcPct val="100000"/>
              </a:lnSpc>
              <a:buNone/>
            </a:pP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1.1 (5%)</a:t>
            </a:r>
            <a:r>
              <a:rPr lang="zh-TW" altLang="en-US" sz="2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Corner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detection </a:t>
            </a:r>
          </a:p>
          <a:p>
            <a:pPr marL="200025" lvl="1" indent="273844">
              <a:lnSpc>
                <a:spcPct val="100000"/>
              </a:lnSpc>
              <a:buNone/>
            </a:pP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1.2 (5%)</a:t>
            </a:r>
            <a:r>
              <a:rPr lang="zh-TW" altLang="en-US" sz="2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Find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 intrinsic matrix </a:t>
            </a:r>
          </a:p>
          <a:p>
            <a:pPr marL="200025" lvl="1" indent="273844">
              <a:lnSpc>
                <a:spcPct val="100000"/>
              </a:lnSpc>
              <a:buNone/>
            </a:pP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1.3 (5%)</a:t>
            </a:r>
            <a:r>
              <a:rPr lang="zh-TW" altLang="en-US" sz="2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Find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 extrinsic matrix </a:t>
            </a:r>
          </a:p>
          <a:p>
            <a:pPr marL="200025" lvl="1" indent="273844">
              <a:lnSpc>
                <a:spcPct val="100000"/>
              </a:lnSpc>
              <a:buNone/>
            </a:pP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1.4 (5%)</a:t>
            </a:r>
            <a:r>
              <a:rPr lang="zh-TW" altLang="en-US" sz="2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>
                <a:latin typeface="Calibri" panose="020F0502020204030204" pitchFamily="34" charset="0"/>
                <a:cs typeface="Calibri" panose="020F0502020204030204" pitchFamily="34" charset="0"/>
              </a:rPr>
              <a:t>Find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 distortion matrix </a:t>
            </a:r>
          </a:p>
          <a:p>
            <a:endParaRPr lang="en-US" sz="2400" dirty="0"/>
          </a:p>
        </p:txBody>
      </p:sp>
      <p:sp>
        <p:nvSpPr>
          <p:cNvPr id="4" name="Shape 132">
            <a:extLst>
              <a:ext uri="{FF2B5EF4-FFF2-40B4-BE49-F238E27FC236}">
                <a16:creationId xmlns:a16="http://schemas.microsoft.com/office/drawing/2014/main" id="{E693A50F-A2F1-4243-A447-D5660768781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086601" y="6561368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5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4B595FA-C439-4425-A77A-F643059BF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140" y="2726958"/>
            <a:ext cx="5743575" cy="368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258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38F6E0C3-205F-4661-A549-11AB61B53D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8" t="2737" r="1893" b="3552"/>
          <a:stretch/>
        </p:blipFill>
        <p:spPr>
          <a:xfrm>
            <a:off x="230216" y="3208841"/>
            <a:ext cx="4502211" cy="2805718"/>
          </a:xfrm>
          <a:prstGeom prst="rect">
            <a:avLst/>
          </a:prstGeom>
        </p:spPr>
      </p:pic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0" y="0"/>
            <a:ext cx="7886699" cy="654341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>
              <a:buSzPct val="25000"/>
            </a:pPr>
            <a:r>
              <a:rPr lang="en-US" sz="2800" b="1">
                <a:latin typeface="Arial"/>
                <a:ea typeface="Arial"/>
                <a:cs typeface="Arial"/>
                <a:sym typeface="Arial"/>
              </a:rPr>
              <a:t>1.1 Corner </a:t>
            </a: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etection </a:t>
            </a:r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32263" y="539915"/>
            <a:ext cx="8842246" cy="326350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images, 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.bmp ~ 15.bmp</a:t>
            </a:r>
            <a:endParaRPr lang="en-US" altLang="zh-TW" dirty="0">
              <a:latin typeface="Arial"/>
              <a:ea typeface="Arial"/>
              <a:cs typeface="Arial"/>
              <a:sym typeface="Arial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Q: 1) Find and draw the corners on the chessboard for each image.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   2) Click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button “1.1” to show the result.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Hint : </a:t>
            </a:r>
          </a:p>
          <a:p>
            <a:pPr marL="342900" lvl="1" indent="0">
              <a:lnSpc>
                <a:spcPct val="100000"/>
              </a:lnSpc>
              <a:buSzPct val="25000"/>
              <a:buNone/>
            </a:pPr>
            <a:r>
              <a:rPr lang="en-US" sz="2000" dirty="0" err="1"/>
              <a:t>OpenCV</a:t>
            </a:r>
            <a:r>
              <a:rPr lang="en-US" sz="2000" dirty="0"/>
              <a:t> Textbook Chapter 11 (p. 398</a:t>
            </a:r>
            <a:r>
              <a:rPr lang="zh-TW" altLang="en-US" sz="2000" dirty="0"/>
              <a:t> </a:t>
            </a:r>
            <a:r>
              <a:rPr lang="en-US" altLang="zh-TW" sz="2000" dirty="0"/>
              <a:t>~</a:t>
            </a:r>
            <a:r>
              <a:rPr lang="zh-TW" altLang="en-US" sz="2000" dirty="0"/>
              <a:t> </a:t>
            </a:r>
            <a:r>
              <a:rPr lang="en-US" altLang="zh-TW" sz="2000" dirty="0"/>
              <a:t>p. 399</a:t>
            </a:r>
            <a:r>
              <a:rPr lang="en-US" sz="2000" dirty="0"/>
              <a:t>)</a:t>
            </a:r>
          </a:p>
          <a:p>
            <a:pPr marL="342900" lvl="1" indent="0">
              <a:lnSpc>
                <a:spcPct val="100000"/>
              </a:lnSpc>
              <a:buSzPct val="25000"/>
              <a:buNone/>
            </a:pPr>
            <a:r>
              <a:rPr lang="en-US" altLang="zh-TW" sz="2000" dirty="0" err="1"/>
              <a:t>cvShowImage</a:t>
            </a:r>
            <a:r>
              <a:rPr lang="en-US" altLang="zh-TW" sz="2000" dirty="0"/>
              <a:t>(…);</a:t>
            </a:r>
            <a:endParaRPr lang="en-US" sz="2000" dirty="0"/>
          </a:p>
          <a:p>
            <a:pPr marL="342900" lvl="1" indent="-342900"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sz="2000" dirty="0"/>
              <a:t>Ex: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7086601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6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Shape 132">
            <a:extLst>
              <a:ext uri="{FF2B5EF4-FFF2-40B4-BE49-F238E27FC236}">
                <a16:creationId xmlns:a16="http://schemas.microsoft.com/office/drawing/2014/main" id="{F1A23649-9485-491F-AE1F-5325150B7560}"/>
              </a:ext>
            </a:extLst>
          </p:cNvPr>
          <p:cNvSpPr txBox="1">
            <a:spLocks/>
          </p:cNvSpPr>
          <p:nvPr/>
        </p:nvSpPr>
        <p:spPr>
          <a:xfrm>
            <a:off x="7074330" y="65796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6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6640F2-0FCF-4486-8D32-8483D6227A2F}"/>
              </a:ext>
            </a:extLst>
          </p:cNvPr>
          <p:cNvSpPr/>
          <p:nvPr/>
        </p:nvSpPr>
        <p:spPr>
          <a:xfrm>
            <a:off x="747534" y="3872392"/>
            <a:ext cx="1479851" cy="4553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" t="8134" r="368" b="6933"/>
          <a:stretch/>
        </p:blipFill>
        <p:spPr>
          <a:xfrm>
            <a:off x="4930379" y="3155662"/>
            <a:ext cx="4102808" cy="29120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0" y="0"/>
            <a:ext cx="7886699" cy="696286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1.2 Find the Intrinsic </a:t>
            </a: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atrix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7074330" y="6584156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7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0" y="640834"/>
            <a:ext cx="8370907" cy="32634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15 images, 1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.bmp ~ 15.bmp</a:t>
            </a:r>
            <a:endParaRPr lang="en-US" altLang="zh-TW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Q: 1) Find the intrinsic matrix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    2) Click button “1.2” and then show the result on the console 	 	window.</a:t>
            </a:r>
            <a:endParaRPr lang="en-US"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endParaRPr lang="en-US" sz="2000" dirty="0">
              <a:solidFill>
                <a:srgbClr val="000000"/>
              </a:solidFill>
            </a:endParaRPr>
          </a:p>
          <a:p>
            <a:pPr marL="447675" indent="-3556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Output format:</a:t>
            </a:r>
            <a:endParaRPr sz="2000" dirty="0">
              <a:solidFill>
                <a:srgbClr val="000000"/>
              </a:solidFill>
            </a:endParaRPr>
          </a:p>
          <a:p>
            <a:pPr marL="447675" lvl="1" indent="-355600">
              <a:lnSpc>
                <a:spcPct val="100000"/>
              </a:lnSpc>
              <a:buClr>
                <a:srgbClr val="000000"/>
              </a:buClr>
              <a:buFont typeface="Wingdings" panose="05000000000000000000" pitchFamily="2" charset="2"/>
              <a:buChar char="q"/>
            </a:pPr>
            <a:endParaRPr lang="en-US" sz="2000" dirty="0">
              <a:solidFill>
                <a:srgbClr val="000000"/>
              </a:solidFill>
            </a:endParaRPr>
          </a:p>
          <a:p>
            <a:pPr marL="447675" lvl="1" indent="-355600">
              <a:lnSpc>
                <a:spcPct val="100000"/>
              </a:lnSpc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</a:rPr>
              <a:t>Hint: OpenCV Textbook Chapter 11</a:t>
            </a:r>
            <a:r>
              <a:rPr lang="zh-TW" altLang="en-US" sz="2000" dirty="0">
                <a:solidFill>
                  <a:srgbClr val="000000"/>
                </a:solidFill>
              </a:rPr>
              <a:t> </a:t>
            </a:r>
            <a:r>
              <a:rPr lang="en-US" altLang="zh-TW" sz="2000" dirty="0">
                <a:solidFill>
                  <a:srgbClr val="000000"/>
                </a:solidFill>
              </a:rPr>
              <a:t>(P.398 ~ p.400)</a:t>
            </a:r>
          </a:p>
        </p:txBody>
      </p:sp>
      <p:pic>
        <p:nvPicPr>
          <p:cNvPr id="134" name="Shape 134" descr="擷取.JPG"/>
          <p:cNvPicPr preferRelativeResize="0"/>
          <p:nvPr/>
        </p:nvPicPr>
        <p:blipFill rotWithShape="1">
          <a:blip r:embed="rId3">
            <a:alphaModFix/>
          </a:blip>
          <a:srcRect l="9460" t="14117" b="13746"/>
          <a:stretch/>
        </p:blipFill>
        <p:spPr>
          <a:xfrm>
            <a:off x="4258725" y="1075458"/>
            <a:ext cx="2489982" cy="103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Shape 135" descr="擷取.JPG"/>
          <p:cNvPicPr preferRelativeResize="0"/>
          <p:nvPr/>
        </p:nvPicPr>
        <p:blipFill rotWithShape="1">
          <a:blip r:embed="rId4">
            <a:alphaModFix/>
          </a:blip>
          <a:srcRect r="2905"/>
          <a:stretch/>
        </p:blipFill>
        <p:spPr>
          <a:xfrm>
            <a:off x="2489024" y="2765352"/>
            <a:ext cx="4585306" cy="97373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F336A13-7362-4C04-8CA4-EDE960AF258F}"/>
              </a:ext>
            </a:extLst>
          </p:cNvPr>
          <p:cNvSpPr/>
          <p:nvPr/>
        </p:nvSpPr>
        <p:spPr>
          <a:xfrm>
            <a:off x="7074330" y="3121223"/>
            <a:ext cx="16065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(Just an example)</a:t>
            </a:r>
            <a:endParaRPr 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8846F84-E8E9-46A2-BD3F-44F7C5039A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98" t="2737" r="1893" b="3552"/>
          <a:stretch/>
        </p:blipFill>
        <p:spPr>
          <a:xfrm>
            <a:off x="2672808" y="4180298"/>
            <a:ext cx="4075899" cy="2540046"/>
          </a:xfrm>
          <a:prstGeom prst="rect">
            <a:avLst/>
          </a:prstGeom>
        </p:spPr>
      </p:pic>
      <p:sp>
        <p:nvSpPr>
          <p:cNvPr id="4" name="Rectangle 11">
            <a:extLst>
              <a:ext uri="{FF2B5EF4-FFF2-40B4-BE49-F238E27FC236}">
                <a16:creationId xmlns:a16="http://schemas.microsoft.com/office/drawing/2014/main" id="{201508FB-8621-410E-89E8-1EB1520D9B3F}"/>
              </a:ext>
            </a:extLst>
          </p:cNvPr>
          <p:cNvSpPr/>
          <p:nvPr/>
        </p:nvSpPr>
        <p:spPr>
          <a:xfrm>
            <a:off x="3143233" y="5274808"/>
            <a:ext cx="1339725" cy="3822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64A3CA8-CDB2-4870-8DD0-BE99C772D7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594" t="24606" r="7833" b="26610"/>
          <a:stretch/>
        </p:blipFill>
        <p:spPr>
          <a:xfrm>
            <a:off x="5723911" y="4285597"/>
            <a:ext cx="2987864" cy="2146832"/>
          </a:xfrm>
          <a:prstGeom prst="rect">
            <a:avLst/>
          </a:prstGeom>
        </p:spPr>
      </p:pic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0" y="8982"/>
            <a:ext cx="7886699" cy="62764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1.3 Find the Extrinsic </a:t>
            </a: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atrix 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7035646" y="6574867"/>
            <a:ext cx="2057400" cy="273825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8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0" y="603129"/>
            <a:ext cx="8997696" cy="4439513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intrinsic parameters, distortion coefficients, and the list of 15 images</a:t>
            </a:r>
            <a:endParaRPr lang="en-US" altLang="zh-TW" sz="2000" dirty="0"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Q: 1) Find the extrinsic matrix of the chessboard for 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of the 15 images, respectively</a:t>
            </a: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   2) Click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button “1.3” and then show the result on the console window.</a:t>
            </a:r>
          </a:p>
          <a:p>
            <a:pPr marL="0" indent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Output format:</a:t>
            </a:r>
            <a:endParaRPr lang="en-US" altLang="zh-TW" sz="20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Clr>
                <a:srgbClr val="000000"/>
              </a:buClr>
              <a:buNone/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                                                            </a:t>
            </a:r>
            <a:endParaRPr sz="2000" dirty="0">
              <a:solidFill>
                <a:srgbClr val="000000"/>
              </a:solidFill>
            </a:endParaRPr>
          </a:p>
          <a:p>
            <a:pPr marL="0" lvl="1" indent="0">
              <a:buClr>
                <a:srgbClr val="000000"/>
              </a:buClr>
              <a:buNone/>
            </a:pPr>
            <a:r>
              <a:rPr lang="en-US" sz="2000" dirty="0">
                <a:solidFill>
                  <a:srgbClr val="000000"/>
                </a:solidFill>
              </a:rPr>
              <a:t> </a:t>
            </a:r>
          </a:p>
          <a:p>
            <a:pPr marL="342900" lvl="1" indent="-342900"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0000"/>
                </a:solidFill>
              </a:rPr>
              <a:t>Hint: OpenCV Textbook Chapter 11, </a:t>
            </a:r>
            <a:r>
              <a:rPr lang="en-US" altLang="zh-TW" sz="2000" dirty="0"/>
              <a:t>p.370~402 </a:t>
            </a:r>
            <a:endParaRPr lang="en-US" sz="2000" dirty="0">
              <a:solidFill>
                <a:srgbClr val="000000"/>
              </a:solidFill>
            </a:endParaRPr>
          </a:p>
          <a:p>
            <a:pPr marL="0" lvl="1" indent="0">
              <a:buClr>
                <a:srgbClr val="000000"/>
              </a:buClr>
              <a:buNone/>
            </a:pP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143" name="Shape 143" descr="擷取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8438" y="1222568"/>
            <a:ext cx="2261732" cy="1014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 descr="擷取.JPG"/>
          <p:cNvPicPr preferRelativeResize="0"/>
          <p:nvPr/>
        </p:nvPicPr>
        <p:blipFill rotWithShape="1">
          <a:blip r:embed="rId5">
            <a:alphaModFix/>
          </a:blip>
          <a:srcRect t="6147" r="2838"/>
          <a:stretch/>
        </p:blipFill>
        <p:spPr>
          <a:xfrm>
            <a:off x="2357998" y="2882619"/>
            <a:ext cx="5033168" cy="94416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290A197-E7CB-4558-B723-32DC6C246427}"/>
              </a:ext>
            </a:extLst>
          </p:cNvPr>
          <p:cNvSpPr/>
          <p:nvPr/>
        </p:nvSpPr>
        <p:spPr>
          <a:xfrm>
            <a:off x="7391166" y="3083703"/>
            <a:ext cx="16065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(Just an example)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1677F7-FFFE-41DA-8E92-D49A052D69B2}"/>
              </a:ext>
            </a:extLst>
          </p:cNvPr>
          <p:cNvSpPr/>
          <p:nvPr/>
        </p:nvSpPr>
        <p:spPr>
          <a:xfrm>
            <a:off x="936128" y="4350223"/>
            <a:ext cx="4222406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TW" dirty="0"/>
              <a:t>(1) List of numbers: 1~15</a:t>
            </a:r>
          </a:p>
          <a:p>
            <a:r>
              <a:rPr lang="en-US" dirty="0"/>
              <a:t>(2) Select 1, then 1.bmp will be applied, and so on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0F05A6C-F486-42ED-880A-C2F26E49A81E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5158534" y="4611833"/>
            <a:ext cx="1130754" cy="6589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Rectangle 11">
            <a:extLst>
              <a:ext uri="{FF2B5EF4-FFF2-40B4-BE49-F238E27FC236}">
                <a16:creationId xmlns:a16="http://schemas.microsoft.com/office/drawing/2014/main" id="{AE7F71D5-D94C-48A6-8D77-62590763721A}"/>
              </a:ext>
            </a:extLst>
          </p:cNvPr>
          <p:cNvSpPr/>
          <p:nvPr/>
        </p:nvSpPr>
        <p:spPr>
          <a:xfrm>
            <a:off x="6316615" y="5146003"/>
            <a:ext cx="920431" cy="335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69197" y="27005"/>
            <a:ext cx="7886699" cy="640508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marL="1949054" indent="-1949054">
              <a:buSzPct val="25000"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1.4 Find the Distortion </a:t>
            </a: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atrix 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7018319" y="6557152"/>
            <a:ext cx="2057399" cy="27384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9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9197" y="626524"/>
            <a:ext cx="8802769" cy="3375164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t" anchorCtr="0">
            <a:noAutofit/>
          </a:bodyPr>
          <a:lstStyle/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Given: 15 images</a:t>
            </a: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Q: 1) Find the distortion matrix: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       </a:t>
            </a:r>
            <a:r>
              <a:rPr lang="en-US" altLang="zh-TW" dirty="0"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altLang="zh-TW" sz="2000" dirty="0">
                <a:latin typeface="Arial"/>
                <a:ea typeface="Arial"/>
                <a:cs typeface="Arial"/>
                <a:sym typeface="Arial"/>
              </a:rPr>
              <a:t>2) Click </a:t>
            </a:r>
            <a:r>
              <a:rPr lang="en-US" altLang="zh-TW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button “1.4” to show the result on the console window.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57188" indent="-357188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Output format:                                                                             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sz="2000" dirty="0">
                <a:solidFill>
                  <a:srgbClr val="000000"/>
                </a:solidFill>
              </a:rPr>
              <a:t>							       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sz="2000" dirty="0">
                <a:solidFill>
                  <a:srgbClr val="000000"/>
                </a:solidFill>
              </a:rPr>
              <a:t> Hint:</a:t>
            </a:r>
          </a:p>
          <a:p>
            <a:pPr marL="357188" indent="273050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</a:rPr>
              <a:t>Distortion </a:t>
            </a:r>
            <a:r>
              <a:rPr lang="en-US" dirty="0">
                <a:solidFill>
                  <a:srgbClr val="000000"/>
                </a:solidFill>
              </a:rPr>
              <a:t>coefficients </a:t>
            </a:r>
            <a:r>
              <a:rPr lang="en-US" sz="2000" dirty="0">
                <a:solidFill>
                  <a:srgbClr val="000000"/>
                </a:solidFill>
              </a:rPr>
              <a:t>can be </a:t>
            </a:r>
            <a:r>
              <a:rPr lang="en-US" dirty="0">
                <a:solidFill>
                  <a:srgbClr val="000000"/>
                </a:solidFill>
              </a:rPr>
              <a:t>obtained</a:t>
            </a:r>
            <a:r>
              <a:rPr lang="en-US" sz="2000" dirty="0">
                <a:solidFill>
                  <a:srgbClr val="000000"/>
                </a:solidFill>
              </a:rPr>
              <a:t> simultaneously with intrinsic parameters</a:t>
            </a:r>
          </a:p>
          <a:p>
            <a:pPr marL="357188" indent="273050">
              <a:lnSpc>
                <a:spcPct val="100000"/>
              </a:lnSpc>
              <a:spcBef>
                <a:spcPts val="375"/>
              </a:spcBef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</a:rPr>
              <a:t>OpenCV Textbook Chapter 11 (P.398 ~ p.400)</a:t>
            </a:r>
          </a:p>
        </p:txBody>
      </p:sp>
      <p:pic>
        <p:nvPicPr>
          <p:cNvPr id="152" name="Shape 152" descr="擷取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3913" y="910774"/>
            <a:ext cx="2050256" cy="421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 descr="擷取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9952" y="1677722"/>
            <a:ext cx="5493064" cy="4214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90D66CD-2296-419A-9CD8-5AB318EB2EB1}"/>
              </a:ext>
            </a:extLst>
          </p:cNvPr>
          <p:cNvSpPr/>
          <p:nvPr/>
        </p:nvSpPr>
        <p:spPr>
          <a:xfrm>
            <a:off x="7905893" y="1626852"/>
            <a:ext cx="11689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</a:pPr>
            <a:r>
              <a:rPr lang="en-US" altLang="zh-TW" dirty="0"/>
              <a:t>(Just </a:t>
            </a:r>
          </a:p>
          <a:p>
            <a:pPr>
              <a:buClr>
                <a:srgbClr val="000000"/>
              </a:buClr>
            </a:pPr>
            <a:r>
              <a:rPr lang="en-US" altLang="zh-TW" dirty="0"/>
              <a:t>an example)</a:t>
            </a:r>
            <a:endParaRPr 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88E7768-5B8C-40B7-BBE7-1F008FBDAB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98" t="2737" r="1893" b="3552"/>
          <a:stretch/>
        </p:blipFill>
        <p:spPr>
          <a:xfrm>
            <a:off x="2126936" y="3638766"/>
            <a:ext cx="4947192" cy="3083024"/>
          </a:xfrm>
          <a:prstGeom prst="rect">
            <a:avLst/>
          </a:prstGeom>
        </p:spPr>
      </p:pic>
      <p:sp>
        <p:nvSpPr>
          <p:cNvPr id="4" name="Rectangle 11">
            <a:extLst>
              <a:ext uri="{FF2B5EF4-FFF2-40B4-BE49-F238E27FC236}">
                <a16:creationId xmlns:a16="http://schemas.microsoft.com/office/drawing/2014/main" id="{5E53786F-B48B-4764-8B01-2F0FEA1F095C}"/>
              </a:ext>
            </a:extLst>
          </p:cNvPr>
          <p:cNvSpPr/>
          <p:nvPr/>
        </p:nvSpPr>
        <p:spPr>
          <a:xfrm>
            <a:off x="2707799" y="5588175"/>
            <a:ext cx="1626114" cy="4220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1204</TotalTime>
  <Words>1648</Words>
  <Application>Microsoft Office PowerPoint</Application>
  <PresentationFormat>如螢幕大小 (4:3)</PresentationFormat>
  <Paragraphs>235</Paragraphs>
  <Slides>18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4" baseType="lpstr">
      <vt:lpstr>Monaco</vt:lpstr>
      <vt:lpstr>Noto Sans Symbols</vt:lpstr>
      <vt:lpstr>Arial</vt:lpstr>
      <vt:lpstr>Calibri</vt:lpstr>
      <vt:lpstr>Wingdings</vt:lpstr>
      <vt:lpstr>Office 佈景主題</vt:lpstr>
      <vt:lpstr>電腦視覺與深度學習 (Computer Vision and Deep Learning) Homework 1</vt:lpstr>
      <vt:lpstr>Notices (1/2)</vt:lpstr>
      <vt:lpstr>Notices (2/2)</vt:lpstr>
      <vt:lpstr>Grading </vt:lpstr>
      <vt:lpstr>1. (20%) Camera Calibration       (出題：Max)</vt:lpstr>
      <vt:lpstr>1.1 Corner Detection </vt:lpstr>
      <vt:lpstr>1.2 Find the Intrinsic Matrix </vt:lpstr>
      <vt:lpstr>1.3 Find the Extrinsic Matrix </vt:lpstr>
      <vt:lpstr>1.4 Find the Distortion Matrix </vt:lpstr>
      <vt:lpstr>2. (20%) Augmented Reality         (出題：Oran)</vt:lpstr>
      <vt:lpstr>3. (20%) Stereo Disparity Map   (出題：Mark)</vt:lpstr>
      <vt:lpstr>PowerPoint 簡報</vt:lpstr>
      <vt:lpstr>4. (20%) SIFT                                (出題：)</vt:lpstr>
      <vt:lpstr>4. (20%) SIFT                                (出題：)</vt:lpstr>
      <vt:lpstr>4. (20%) SIFT                                (出題：)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 Homework 1</dc:title>
  <dc:creator>RL</dc:creator>
  <cp:lastModifiedBy>黃品嫚</cp:lastModifiedBy>
  <cp:revision>509</cp:revision>
  <dcterms:modified xsi:type="dcterms:W3CDTF">2020-11-02T06:30:02Z</dcterms:modified>
</cp:coreProperties>
</file>